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87" r:id="rId3"/>
    <p:sldId id="280" r:id="rId4"/>
    <p:sldId id="285" r:id="rId5"/>
    <p:sldId id="266" r:id="rId6"/>
    <p:sldId id="256" r:id="rId7"/>
    <p:sldId id="262" r:id="rId8"/>
    <p:sldId id="263" r:id="rId9"/>
    <p:sldId id="264" r:id="rId10"/>
    <p:sldId id="265" r:id="rId11"/>
    <p:sldId id="260" r:id="rId12"/>
    <p:sldId id="269" r:id="rId13"/>
    <p:sldId id="270" r:id="rId14"/>
    <p:sldId id="268" r:id="rId15"/>
    <p:sldId id="283" r:id="rId16"/>
    <p:sldId id="284" r:id="rId17"/>
    <p:sldId id="267" r:id="rId18"/>
    <p:sldId id="273" r:id="rId19"/>
    <p:sldId id="272" r:id="rId20"/>
    <p:sldId id="279" r:id="rId21"/>
    <p:sldId id="274" r:id="rId22"/>
    <p:sldId id="277" r:id="rId23"/>
    <p:sldId id="276" r:id="rId24"/>
    <p:sldId id="275" r:id="rId25"/>
    <p:sldId id="281" r:id="rId26"/>
    <p:sldId id="282" r:id="rId27"/>
    <p:sldId id="261" r:id="rId28"/>
    <p:sldId id="278" r:id="rId29"/>
    <p:sldId id="258" r:id="rId30"/>
    <p:sldId id="271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6FF"/>
    <a:srgbClr val="FF9300"/>
    <a:srgbClr val="FF2F92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32"/>
  </p:normalViewPr>
  <p:slideViewPr>
    <p:cSldViewPr snapToGrid="0">
      <p:cViewPr varScale="1">
        <p:scale>
          <a:sx n="90" d="100"/>
          <a:sy n="90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432FF"/>
            </a:solidFill>
            <a:ln>
              <a:solidFill>
                <a:srgbClr val="0432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Foglio1!$A$2:$A$17</c:f>
              <c:strCache>
                <c:ptCount val="16"/>
                <c:pt idx="0">
                  <c:v>20-24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55-59</c:v>
                </c:pt>
                <c:pt idx="8">
                  <c:v>60-64</c:v>
                </c:pt>
                <c:pt idx="9">
                  <c:v>65-69</c:v>
                </c:pt>
                <c:pt idx="10">
                  <c:v>70-74</c:v>
                </c:pt>
                <c:pt idx="11">
                  <c:v>75-79</c:v>
                </c:pt>
                <c:pt idx="12">
                  <c:v>80-84</c:v>
                </c:pt>
                <c:pt idx="13">
                  <c:v>85-89</c:v>
                </c:pt>
                <c:pt idx="14">
                  <c:v>90-94</c:v>
                </c:pt>
                <c:pt idx="15">
                  <c:v>&gt;=95</c:v>
                </c:pt>
              </c:strCache>
            </c:strRef>
          </c:cat>
          <c:val>
            <c:numRef>
              <c:f>Foglio1!$B$2:$B$17</c:f>
              <c:numCache>
                <c:formatCode>General</c:formatCode>
                <c:ptCount val="16"/>
                <c:pt idx="0">
                  <c:v>5</c:v>
                </c:pt>
                <c:pt idx="1">
                  <c:v>5</c:v>
                </c:pt>
                <c:pt idx="2">
                  <c:v>18</c:v>
                </c:pt>
                <c:pt idx="3">
                  <c:v>57</c:v>
                </c:pt>
                <c:pt idx="4">
                  <c:v>167</c:v>
                </c:pt>
                <c:pt idx="5">
                  <c:v>348</c:v>
                </c:pt>
                <c:pt idx="6">
                  <c:v>599</c:v>
                </c:pt>
                <c:pt idx="7">
                  <c:v>897</c:v>
                </c:pt>
                <c:pt idx="8">
                  <c:v>1205</c:v>
                </c:pt>
                <c:pt idx="9">
                  <c:v>1680</c:v>
                </c:pt>
                <c:pt idx="10">
                  <c:v>1995</c:v>
                </c:pt>
                <c:pt idx="11">
                  <c:v>2962</c:v>
                </c:pt>
                <c:pt idx="12">
                  <c:v>3789</c:v>
                </c:pt>
                <c:pt idx="13">
                  <c:v>4471</c:v>
                </c:pt>
                <c:pt idx="14">
                  <c:v>3171</c:v>
                </c:pt>
                <c:pt idx="15">
                  <c:v>1148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5-704F-9ABA-4A2FC9EBA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7438463"/>
        <c:axId val="1017247647"/>
      </c:barChart>
      <c:catAx>
        <c:axId val="101743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017247647"/>
        <c:crosses val="autoZero"/>
        <c:auto val="1"/>
        <c:lblAlgn val="ctr"/>
        <c:lblOffset val="100"/>
        <c:noMultiLvlLbl val="0"/>
      </c:catAx>
      <c:valAx>
        <c:axId val="101724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017438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D9F6E-F4BC-4D48-A6CC-4DED0730741B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C6496-C216-464A-B1E3-0AF6F0808F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04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89600-87F7-A41F-358D-7ACC0CD30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D4A42E-11BC-6C88-3C53-5AF004A76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1BDA70-219D-65B1-73F0-A9F47C874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1160D1-2973-7A04-22DF-AB6A3ECF7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C6496-C216-464A-B1E3-0AF6F0808F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0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54A86-4F8D-B444-AB3C-1A4AE155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34DD39-15D9-7567-8CFD-F913E1D10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640211-D408-2C70-FF9C-1D8E42D22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EECAA5-6BC1-6AA9-0A10-65AE9CD2B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C6496-C216-464A-B1E3-0AF6F0808F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6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747ED-F956-BD99-9F30-7E850D141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106871-9D1B-14DA-FF3D-0730C7C9D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3632DF-45E4-C0A3-7B01-93F83CFE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EDF1B5-DFC8-96E1-B644-1C4E50E8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F287F5-E945-1506-DE69-5582C5F0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18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06505E-B96A-48E0-FD8C-3046C00C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0C06AB-A3AE-AC55-8401-7141DDF11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40FE06-4E2D-39DC-4E46-72EF1B3AD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631394-D042-7168-5B76-71997666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B54E28-1E1D-5ECA-0169-2E2891AE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02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F282B2-B758-F738-13E3-FA598730E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846280B-99C2-4779-7CDB-7C7F59F07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CD2245-3276-44E5-BFE6-35C8A654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DB4344-5A9E-0A1F-3859-BA05E591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CF83C0-6864-0962-37D6-68E8FECB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5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FBF0AD-F778-E2F8-A0CA-472044713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A7D43F-FD7D-2A07-FDBA-C13BEABD7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FD2527-9180-2F8A-3A71-06BE6464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1A764D-97EC-40B9-C4DA-945263E0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B2BD1A-F71D-37B4-F8BD-58D3D865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023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69F5F-8517-3E83-931F-7E67E66B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B2526A-9C88-83F6-E8E3-163FEBCF0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1F638A-9F1A-A321-8897-5C7B8400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4E6FB3-CCFF-5D6F-07F7-2DCE88CE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227426-CDBC-042F-305F-D9F24D66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46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6BE84-4460-A7BF-33A1-65351CDDB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3D4528-6C48-7958-E62F-2F0AB8B3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D3E618-3867-115D-113C-8D6A5378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D59808-3429-86AF-3A49-B0AFF54A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EB1E88-9B44-26EF-73C3-4702E831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850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9C300-3CE4-B01D-AD09-9E344A97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8B4741-AD55-4F5A-3D8C-838EBCBF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03C50E-799E-E785-61B6-EDCEF7FBC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84E357-8980-DC74-ADE8-7D83AB22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C0C59B-3069-320C-DD7A-8AC4C4C8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40866D-86F4-080C-9967-1D59D120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84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E3BCB-BFAC-0439-13E6-8C135D70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29B7DD-346B-7522-7708-5EE2F85D0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C946A3-BE23-A9DF-A920-BDC9B427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CDEA61-2B64-9BB8-6933-E3530486B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78B14F-DA97-5A77-7BF1-4F78C2BA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CE540A-A2A8-A66A-3FE5-3DC172F1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6FE75E7-46BE-E52C-C4C9-62918892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119115-7CF7-8EF2-5720-29A57AD9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97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F9D69-9DA5-DEE4-4C3C-4E7DA3A1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FE8F4B-882D-9F68-006A-04B5339DB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3E36EA-13B2-EEF1-037F-9B1FC8A0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07FBA9-558E-8CBA-CD74-123D7A47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869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071A96-368C-FDFC-E909-DD78BC24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2B759E1-C581-2E8C-3D38-DF9A7CA1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DD6C04-D539-1D51-54D2-7D64060F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248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6CDF1-F1EF-4650-EE09-3C252CE9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5BB6E8-6FB9-7447-0586-2722F227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21FBE3-C7BC-ADD5-C7A4-5DBCAFDC9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0ED7EB-A7CA-FC58-D6A4-D7628CA80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D57D77-CFDD-F632-6FB7-B7EC3C9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B95396-38B9-C0A5-42B3-FC00432C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06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D71FF-7E36-3AAD-9FBF-A8B7C9B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B91B4D-9E42-CDDD-7990-2B1EED97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26CA68-366D-462D-A192-2FE11880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6EE7A1-1F4C-A1A6-7624-138EE5C4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22D09-C9FF-FC1E-2F5C-CACB1015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831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CD475-A0D1-6E1C-A27C-08AD4E5B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EA922D-6EB7-69EE-9FF1-06A2DF223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ADE201-72C0-B6D1-9952-83B31ACFD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D2E413-0B76-FD3E-D142-8BEC1A33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2C5099-4B6F-E86D-6B16-E308652E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A332B5-8C56-2924-DDBD-96681FED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34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48CF0-2E5E-C312-AC87-57DC634F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F001C9-3E40-E048-8E5F-73099E176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768C9-DC4B-8B82-E78A-57304C55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46B36A-CD8B-03FF-5BB0-365EE7C0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4F8EC2-40BE-BB2F-612A-E0C102F1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279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1860601-6CF5-EEAF-59E1-007F6A5DA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4F1DC4-A6E1-E017-5BE8-B6D89A4C4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5E28DA-8A46-41A5-C622-C8C596C9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31B2CC-7848-6B76-AED6-7DF19593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A1F0CD-9031-CEC0-27AB-F90E6E6E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46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B3538-9110-A6D8-FDF9-FC181B9B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AC0B18-AD94-0553-DC5E-BF6FDD27D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F2781B-597B-C327-B303-FC3951B8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4C5E27-20A5-43C7-391A-49853F80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041C77-FD97-6582-BE17-ABBA415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52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D8D5-D208-1A73-B08D-9C764DD9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AD1917-5B39-27EC-071C-FE0F879C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08C282-4C33-F4E1-D06D-AB844116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BE4FD7-053A-8905-65D3-32DF2B37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ADD818-30DE-7033-A505-0D598E0C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E9B98F-4252-D3DA-A1EC-BA0807BA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05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BE1847-D425-8B1C-68DE-AF8AD5D0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3467E8-F678-BAE7-2B70-15A45ECB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19317-D450-FDF7-3AB4-08C072A97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1764F-B511-E85F-4388-785A56A7B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7B85D73-62F8-3CEC-F16F-BC7281FE8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9D4681E-D94A-F837-D8D5-C302A38C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8C8281-E828-02FC-C2A4-939E033E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2AE7A72-C469-9172-5B5E-AEBC63E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4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56027-6568-922D-28C7-B289896F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7CD553F-B35A-C133-6322-0F521009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FE6140-768F-EB71-80E1-528AE03E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629C7E-FBE7-1931-9BFA-C24F81D2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6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86B4A37-1AE5-B2E8-4BDD-65377138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E782C7-3672-B083-7600-005612FB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33E095-3133-C2F7-C09B-B40DD56B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28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469DD9-8671-755E-3C35-A6B16D3E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ED9107-5D50-9AD5-E4E6-AE62FF693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4003F0-CC7A-EA68-31AF-1E81A9DF1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B5FD88-989B-E25C-0248-3BD5C4AB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DD4B97-DBA3-EB7D-F269-EDBE3171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FC8EA8-2BA7-684D-F516-64819D92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57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577CC-9A14-43AC-FCB4-68AF4063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E80E70-1770-901A-2803-8DBD184EC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875824-8099-0708-F1C4-72AB1DA56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05CEB6-5ADF-4E32-12EF-447E81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071E0D-2A21-3EF9-F302-4BBA761A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62C019-4BEB-A601-7296-9F9CE1F5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2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5E7374-CC06-DBD2-E90A-E2751DB7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A75074-39F5-8281-EF3E-157D2116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87DF54-2CA3-C33F-E9B5-1196332BC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8303AA-E17D-AE43-86AE-8D6FB7F852C9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EB3240-CD46-0BDD-B3B8-DD68D6F02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8BE14F-102A-DE17-E142-8FBB481FF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197F53-EFE7-1042-A03F-359CED924B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96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B7A4608-610D-2563-A4DA-D0F15488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483A78-711A-E06C-D2A3-44124C9A2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74A86-7307-CC55-FC3D-0B4D31CBB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6DB7-145C-F047-8161-66CC0FC60AFD}" type="datetimeFigureOut">
              <a:rPr lang="it-IT" smtClean="0"/>
              <a:t>17/05/25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16E735-FB8B-BE1C-CCCC-E0B5AB310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3123B4-42BC-9403-58A6-C7B855212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786F8-D680-C541-8062-5E3EA24048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54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uore.iss.it/valutazione/calc-rischio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uore.iss.it/prevenzione/alimentazione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www.cuore.iss.it/prevenzione/RischiS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www.cuore.iss.it/prevenzione/attivit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i.istat.it/WBOS/index.aspx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ti.istat.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60792C6A-7EE2-3162-3379-2A5C4384C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292" y="596323"/>
            <a:ext cx="6227762" cy="66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La prevenzione cardiologica</a:t>
            </a: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DDACDD80-6972-45E9-1AA6-B85205026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563" y="1359599"/>
            <a:ext cx="5428472" cy="1648557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Prof. Stefano Fumagalli</a:t>
            </a:r>
          </a:p>
          <a:p>
            <a:pPr algn="ctr">
              <a:defRPr/>
            </a:pPr>
            <a:endParaRPr lang="it-IT" altLang="en-US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t-IT" altLang="en-US" sz="1800" b="1" dirty="0">
                <a:cs typeface="Arial" panose="020B0604020202020204" pitchFamily="34" charset="0"/>
              </a:rPr>
              <a:t>Dipartimento di Medicina </a:t>
            </a:r>
            <a:r>
              <a:rPr lang="it-IT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Sperimentale e Clinica</a:t>
            </a:r>
          </a:p>
          <a:p>
            <a:pPr algn="ctr">
              <a:defRPr/>
            </a:pPr>
            <a:r>
              <a:rPr lang="it-IT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SOD Medicina Interna e Specialistica</a:t>
            </a:r>
          </a:p>
          <a:p>
            <a:pPr algn="ctr" eaLnBrk="1" hangingPunct="1">
              <a:defRPr/>
            </a:pPr>
            <a:r>
              <a:rPr lang="it-IT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Università di Firenze e AOU Careggi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FC16A78-A758-F7AB-630D-CE38E3A07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76" y="596323"/>
            <a:ext cx="3456384" cy="215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Undicesima Giornata Fiorentina</a:t>
            </a:r>
          </a:p>
          <a:p>
            <a:pPr algn="ctr" defTabSz="872344">
              <a:lnSpc>
                <a:spcPts val="2393"/>
              </a:lnSpc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dedicata ai pazienti con </a:t>
            </a:r>
          </a:p>
          <a:p>
            <a:pPr algn="ctr" defTabSz="872344">
              <a:lnSpc>
                <a:spcPts val="2393"/>
              </a:lnSpc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Malattie Mieloproliferative </a:t>
            </a:r>
          </a:p>
          <a:p>
            <a:pPr algn="ctr" defTabSz="872344">
              <a:lnSpc>
                <a:spcPts val="2393"/>
              </a:lnSpc>
            </a:pP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Croniche</a:t>
            </a:r>
          </a:p>
          <a:p>
            <a:pPr algn="ctr" defTabSz="872344">
              <a:lnSpc>
                <a:spcPct val="90000"/>
              </a:lnSpc>
            </a:pPr>
            <a:endParaRPr lang="it-IT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Sabato 17 maggio 2025</a:t>
            </a:r>
            <a:endParaRPr lang="en-US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6C93A3-F242-F4A6-58A1-606F770DEBB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0661" y="3382306"/>
            <a:ext cx="6990080" cy="32918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BD0131-86CA-28C1-C740-A7F1F7F61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271" y="6181132"/>
            <a:ext cx="2551176" cy="4960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F637B66-EB6D-F6E8-AB0C-75B7A8E2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496" y="6180563"/>
            <a:ext cx="1177200" cy="4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9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F094F3-1A01-5FB3-5842-5A1C142AF83C}"/>
              </a:ext>
            </a:extLst>
          </p:cNvPr>
          <p:cNvSpPr txBox="1"/>
          <p:nvPr/>
        </p:nvSpPr>
        <p:spPr>
          <a:xfrm>
            <a:off x="1271899" y="1366732"/>
            <a:ext cx="8725087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Andamento temporale nelle cause specifiche di mortalità CV nei pazienti con neoplasia ematologiche (CDC WONDER platform, USA; 1999-2020)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BA57E66-DC8A-2AD9-920F-C59CD9C0C40B}"/>
              </a:ext>
            </a:extLst>
          </p:cNvPr>
          <p:cNvSpPr/>
          <p:nvPr/>
        </p:nvSpPr>
        <p:spPr>
          <a:xfrm>
            <a:off x="10763242" y="5993017"/>
            <a:ext cx="1401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Doolub 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Expert Rev Cardiovasc Ther 2025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FC73F3-DF66-4D1A-AC81-2A1F0617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596" y="182878"/>
            <a:ext cx="6606540" cy="9448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3E2EDD-75CA-D852-8537-FB53E21D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99" y="2664874"/>
            <a:ext cx="8331327" cy="31577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91347E-B702-8815-6382-DBB66650A362}"/>
              </a:ext>
            </a:extLst>
          </p:cNvPr>
          <p:cNvSpPr txBox="1"/>
          <p:nvPr/>
        </p:nvSpPr>
        <p:spPr>
          <a:xfrm>
            <a:off x="9526041" y="4364168"/>
            <a:ext cx="106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Cardiopatia ischemica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A2CDE8-A8E1-FB4E-07A4-717402075470}"/>
              </a:ext>
            </a:extLst>
          </p:cNvPr>
          <p:cNvSpPr txBox="1"/>
          <p:nvPr/>
        </p:nvSpPr>
        <p:spPr>
          <a:xfrm>
            <a:off x="9526041" y="3805760"/>
            <a:ext cx="11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Cerebrov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76BF4B-143D-0C23-8611-DD88B7F119E7}"/>
              </a:ext>
            </a:extLst>
          </p:cNvPr>
          <p:cNvSpPr txBox="1"/>
          <p:nvPr/>
        </p:nvSpPr>
        <p:spPr>
          <a:xfrm>
            <a:off x="9526041" y="3503442"/>
            <a:ext cx="11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Ipertensione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62C09E-6888-D737-7050-A4C20C6424CD}"/>
              </a:ext>
            </a:extLst>
          </p:cNvPr>
          <p:cNvSpPr txBox="1"/>
          <p:nvPr/>
        </p:nvSpPr>
        <p:spPr>
          <a:xfrm>
            <a:off x="9526041" y="3251228"/>
            <a:ext cx="1255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Scompenso c.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56DF34-947F-80F2-2D9B-A2BE7DD51EEF}"/>
              </a:ext>
            </a:extLst>
          </p:cNvPr>
          <p:cNvSpPr txBox="1"/>
          <p:nvPr/>
        </p:nvSpPr>
        <p:spPr>
          <a:xfrm>
            <a:off x="9526041" y="2918385"/>
            <a:ext cx="1255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Altre CV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447C40-7B04-FCF8-490F-30422CE34CD5}"/>
              </a:ext>
            </a:extLst>
          </p:cNvPr>
          <p:cNvSpPr txBox="1"/>
          <p:nvPr/>
        </p:nvSpPr>
        <p:spPr>
          <a:xfrm>
            <a:off x="1678487" y="2326320"/>
            <a:ext cx="3256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Tutte le neoplasie ematologiche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7A36BD-95B7-3BED-3032-1A42ABE8FA56}"/>
              </a:ext>
            </a:extLst>
          </p:cNvPr>
          <p:cNvSpPr txBox="1"/>
          <p:nvPr/>
        </p:nvSpPr>
        <p:spPr>
          <a:xfrm>
            <a:off x="5108347" y="5823740"/>
            <a:ext cx="1401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Anno</a:t>
            </a:r>
          </a:p>
        </p:txBody>
      </p:sp>
    </p:spTree>
    <p:extLst>
      <p:ext uri="{BB962C8B-B14F-4D97-AF65-F5344CB8AC3E}">
        <p14:creationId xmlns:p14="http://schemas.microsoft.com/office/powerpoint/2010/main" val="207043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4B559-19B7-CEB1-A439-BA534F80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D0954F-A4DE-5A9F-6BCB-0CEC7949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50098"/>
            <a:ext cx="7772400" cy="63469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516F82E-F7FC-6284-5709-C6120A03B9DC}"/>
              </a:ext>
            </a:extLst>
          </p:cNvPr>
          <p:cNvSpPr/>
          <p:nvPr/>
        </p:nvSpPr>
        <p:spPr>
          <a:xfrm>
            <a:off x="10763242" y="6193851"/>
            <a:ext cx="1401407" cy="58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Kreutz 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 Intern Med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50CBB1-B5D9-0379-ADB7-21024BA9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113550"/>
            <a:ext cx="7772400" cy="34944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E522634-02C9-BB63-2CF0-7A094A7F95D3}"/>
              </a:ext>
            </a:extLst>
          </p:cNvPr>
          <p:cNvGrpSpPr/>
          <p:nvPr/>
        </p:nvGrpSpPr>
        <p:grpSpPr>
          <a:xfrm>
            <a:off x="7995920" y="2254252"/>
            <a:ext cx="4168729" cy="3286124"/>
            <a:chOff x="7995920" y="2025652"/>
            <a:chExt cx="4168729" cy="328612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8B5B053-8940-366D-4BF6-1C9AF020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5920" y="2063752"/>
              <a:ext cx="4076700" cy="3209925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C7BFD98-725D-7D00-7EBF-F3229278596C}"/>
                </a:ext>
              </a:extLst>
            </p:cNvPr>
            <p:cNvSpPr/>
            <p:nvPr/>
          </p:nvSpPr>
          <p:spPr>
            <a:xfrm>
              <a:off x="10312400" y="2025652"/>
              <a:ext cx="1852249" cy="146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4E70DDC-04A4-1093-2AB5-15D3030BBEA6}"/>
                </a:ext>
              </a:extLst>
            </p:cNvPr>
            <p:cNvSpPr/>
            <p:nvPr/>
          </p:nvSpPr>
          <p:spPr>
            <a:xfrm>
              <a:off x="11544300" y="4895851"/>
              <a:ext cx="607060" cy="415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5D0C1B08-07F5-9781-DF5E-46991052714F}"/>
              </a:ext>
            </a:extLst>
          </p:cNvPr>
          <p:cNvSpPr/>
          <p:nvPr/>
        </p:nvSpPr>
        <p:spPr>
          <a:xfrm>
            <a:off x="2794000" y="2151650"/>
            <a:ext cx="5041900" cy="997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7E0C52D-5EFA-F1E9-C22F-1BBDD155DAE3}"/>
              </a:ext>
            </a:extLst>
          </p:cNvPr>
          <p:cNvCxnSpPr/>
          <p:nvPr/>
        </p:nvCxnSpPr>
        <p:spPr>
          <a:xfrm>
            <a:off x="2971800" y="2032000"/>
            <a:ext cx="472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DF310CAB-FA75-ADCF-4248-E3FE8B30C2B7}"/>
              </a:ext>
            </a:extLst>
          </p:cNvPr>
          <p:cNvSpPr/>
          <p:nvPr/>
        </p:nvSpPr>
        <p:spPr>
          <a:xfrm>
            <a:off x="273050" y="3116850"/>
            <a:ext cx="2520950" cy="23981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51FB6DF-0DE2-E2D4-033E-B345168F70D4}"/>
              </a:ext>
            </a:extLst>
          </p:cNvPr>
          <p:cNvCxnSpPr>
            <a:cxnSpLocks/>
          </p:cNvCxnSpPr>
          <p:nvPr/>
        </p:nvCxnSpPr>
        <p:spPr>
          <a:xfrm>
            <a:off x="127000" y="3149600"/>
            <a:ext cx="12700" cy="2352677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5F5B42-C039-BC21-B67D-ED2210A6DDCD}"/>
              </a:ext>
            </a:extLst>
          </p:cNvPr>
          <p:cNvSpPr txBox="1"/>
          <p:nvPr/>
        </p:nvSpPr>
        <p:spPr>
          <a:xfrm>
            <a:off x="681046" y="1020515"/>
            <a:ext cx="10837854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Stratificazione del rischio per grado e stadio dell’ipertensione (sinistra), e strategia generale di trattamento dei pazienti ipertesi (destra) </a:t>
            </a:r>
          </a:p>
        </p:txBody>
      </p:sp>
    </p:spTree>
    <p:extLst>
      <p:ext uri="{BB962C8B-B14F-4D97-AF65-F5344CB8AC3E}">
        <p14:creationId xmlns:p14="http://schemas.microsoft.com/office/powerpoint/2010/main" val="6423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FFCB60-3D6F-EC79-0F78-1B158904DEB5}"/>
              </a:ext>
            </a:extLst>
          </p:cNvPr>
          <p:cNvSpPr/>
          <p:nvPr/>
        </p:nvSpPr>
        <p:spPr>
          <a:xfrm>
            <a:off x="10763242" y="6016051"/>
            <a:ext cx="1401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Pinto R,</a:t>
            </a: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Blood Press Cardiovasc Prev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A6F7FC-B676-5387-E16B-A1DCB96F1D3C}"/>
              </a:ext>
            </a:extLst>
          </p:cNvPr>
          <p:cNvSpPr txBox="1"/>
          <p:nvPr/>
        </p:nvSpPr>
        <p:spPr>
          <a:xfrm>
            <a:off x="744546" y="1261815"/>
            <a:ext cx="10710854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Pazienti con valori controllati e non controllati di pressione arteriosa durante terapia (sinistra), e consapevolezza della presenza di valori elevati di pressione tra i non controllati (destra)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044723-7A29-CC02-813D-92DF51E0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2416559"/>
            <a:ext cx="7772400" cy="415848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F30B82A7-39F0-D174-BFB5-D20765F8FCFE}"/>
              </a:ext>
            </a:extLst>
          </p:cNvPr>
          <p:cNvSpPr/>
          <p:nvPr/>
        </p:nvSpPr>
        <p:spPr>
          <a:xfrm>
            <a:off x="3759200" y="4495799"/>
            <a:ext cx="1244600" cy="685801"/>
          </a:xfrm>
          <a:prstGeom prst="ellipse">
            <a:avLst/>
          </a:prstGeom>
          <a:noFill/>
          <a:ln w="317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10F5DA0-9C93-BBCC-229B-674C6CC42E2A}"/>
              </a:ext>
            </a:extLst>
          </p:cNvPr>
          <p:cNvSpPr/>
          <p:nvPr/>
        </p:nvSpPr>
        <p:spPr>
          <a:xfrm>
            <a:off x="5943602" y="4495799"/>
            <a:ext cx="1244600" cy="85090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97E11E8-3222-C2BF-32A3-B336243F5F0D}"/>
              </a:ext>
            </a:extLst>
          </p:cNvPr>
          <p:cNvSpPr/>
          <p:nvPr/>
        </p:nvSpPr>
        <p:spPr>
          <a:xfrm>
            <a:off x="8128002" y="5918199"/>
            <a:ext cx="1244600" cy="85090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569D49-5F08-3607-3353-DE8F95FB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2" y="399598"/>
            <a:ext cx="7772400" cy="4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0B7D81-6B9A-9658-554A-54248F2B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798346"/>
            <a:ext cx="7772400" cy="5827048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4A613078-37D9-44E1-F467-603E99B79BD3}"/>
              </a:ext>
            </a:extLst>
          </p:cNvPr>
          <p:cNvCxnSpPr>
            <a:cxnSpLocks/>
          </p:cNvCxnSpPr>
          <p:nvPr/>
        </p:nvCxnSpPr>
        <p:spPr>
          <a:xfrm>
            <a:off x="2179781" y="3400137"/>
            <a:ext cx="11857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7D14274-51B4-6136-2EE0-500E5E9081B4}"/>
              </a:ext>
            </a:extLst>
          </p:cNvPr>
          <p:cNvCxnSpPr>
            <a:cxnSpLocks/>
          </p:cNvCxnSpPr>
          <p:nvPr/>
        </p:nvCxnSpPr>
        <p:spPr>
          <a:xfrm>
            <a:off x="1747981" y="3666837"/>
            <a:ext cx="17953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7F7A8B5-A2A5-1F38-2425-87AD6D616E66}"/>
              </a:ext>
            </a:extLst>
          </p:cNvPr>
          <p:cNvCxnSpPr>
            <a:cxnSpLocks/>
          </p:cNvCxnSpPr>
          <p:nvPr/>
        </p:nvCxnSpPr>
        <p:spPr>
          <a:xfrm>
            <a:off x="1760681" y="4060537"/>
            <a:ext cx="14651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3F124CE-0F08-D768-3B8D-F9A0D863A35E}"/>
              </a:ext>
            </a:extLst>
          </p:cNvPr>
          <p:cNvSpPr/>
          <p:nvPr/>
        </p:nvSpPr>
        <p:spPr>
          <a:xfrm>
            <a:off x="1747981" y="4279900"/>
            <a:ext cx="1896919" cy="228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A7D060B-9595-A6F9-69C4-AB11F1952163}"/>
              </a:ext>
            </a:extLst>
          </p:cNvPr>
          <p:cNvCxnSpPr>
            <a:cxnSpLocks/>
          </p:cNvCxnSpPr>
          <p:nvPr/>
        </p:nvCxnSpPr>
        <p:spPr>
          <a:xfrm>
            <a:off x="1773381" y="4835237"/>
            <a:ext cx="12492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354BF69-F8E3-5BCC-F065-860E8230509C}"/>
              </a:ext>
            </a:extLst>
          </p:cNvPr>
          <p:cNvCxnSpPr>
            <a:cxnSpLocks/>
          </p:cNvCxnSpPr>
          <p:nvPr/>
        </p:nvCxnSpPr>
        <p:spPr>
          <a:xfrm>
            <a:off x="1824181" y="5343237"/>
            <a:ext cx="5380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A0E829B7-8819-D895-7CD2-8471E8A9D032}"/>
              </a:ext>
            </a:extLst>
          </p:cNvPr>
          <p:cNvCxnSpPr>
            <a:cxnSpLocks/>
          </p:cNvCxnSpPr>
          <p:nvPr/>
        </p:nvCxnSpPr>
        <p:spPr>
          <a:xfrm>
            <a:off x="4287981" y="3577937"/>
            <a:ext cx="18461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56DDA467-6571-4DB8-1508-2A95D50E7184}"/>
              </a:ext>
            </a:extLst>
          </p:cNvPr>
          <p:cNvSpPr/>
          <p:nvPr/>
        </p:nvSpPr>
        <p:spPr>
          <a:xfrm>
            <a:off x="4249880" y="4203700"/>
            <a:ext cx="2062020" cy="304798"/>
          </a:xfrm>
          <a:prstGeom prst="roundRect">
            <a:avLst/>
          </a:prstGeom>
          <a:solidFill>
            <a:srgbClr val="FF0000">
              <a:alpha val="15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367A5D80-15F0-14E5-54D6-9C77E13B27DC}"/>
              </a:ext>
            </a:extLst>
          </p:cNvPr>
          <p:cNvCxnSpPr>
            <a:cxnSpLocks/>
          </p:cNvCxnSpPr>
          <p:nvPr/>
        </p:nvCxnSpPr>
        <p:spPr>
          <a:xfrm>
            <a:off x="4326081" y="4860637"/>
            <a:ext cx="1452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67EBA113-F76E-AA20-74C2-5C032624EF1C}"/>
              </a:ext>
            </a:extLst>
          </p:cNvPr>
          <p:cNvCxnSpPr>
            <a:cxnSpLocks/>
          </p:cNvCxnSpPr>
          <p:nvPr/>
        </p:nvCxnSpPr>
        <p:spPr>
          <a:xfrm>
            <a:off x="4287981" y="5381337"/>
            <a:ext cx="7920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3B553CBC-2F27-2951-D3A1-F2929DF835A3}"/>
              </a:ext>
            </a:extLst>
          </p:cNvPr>
          <p:cNvCxnSpPr>
            <a:cxnSpLocks/>
          </p:cNvCxnSpPr>
          <p:nvPr/>
        </p:nvCxnSpPr>
        <p:spPr>
          <a:xfrm>
            <a:off x="4275281" y="5495637"/>
            <a:ext cx="3856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A158FA44-A90B-2F81-EE95-920E3F855A36}"/>
              </a:ext>
            </a:extLst>
          </p:cNvPr>
          <p:cNvCxnSpPr>
            <a:cxnSpLocks/>
          </p:cNvCxnSpPr>
          <p:nvPr/>
        </p:nvCxnSpPr>
        <p:spPr>
          <a:xfrm>
            <a:off x="4300681" y="5622637"/>
            <a:ext cx="3856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3B21CE53-9ADB-E96E-D9D4-C453D62E3D3C}"/>
              </a:ext>
            </a:extLst>
          </p:cNvPr>
          <p:cNvCxnSpPr>
            <a:cxnSpLocks/>
          </p:cNvCxnSpPr>
          <p:nvPr/>
        </p:nvCxnSpPr>
        <p:spPr>
          <a:xfrm>
            <a:off x="4224481" y="6130637"/>
            <a:ext cx="10841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A36152C5-44A9-6B45-7383-E950DA732569}"/>
              </a:ext>
            </a:extLst>
          </p:cNvPr>
          <p:cNvCxnSpPr>
            <a:cxnSpLocks/>
          </p:cNvCxnSpPr>
          <p:nvPr/>
        </p:nvCxnSpPr>
        <p:spPr>
          <a:xfrm>
            <a:off x="6739081" y="1672937"/>
            <a:ext cx="10841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BD8EDCA9-8887-D3F0-F844-3A30E5444E94}"/>
              </a:ext>
            </a:extLst>
          </p:cNvPr>
          <p:cNvCxnSpPr>
            <a:cxnSpLocks/>
          </p:cNvCxnSpPr>
          <p:nvPr/>
        </p:nvCxnSpPr>
        <p:spPr>
          <a:xfrm>
            <a:off x="6789881" y="2866737"/>
            <a:ext cx="14778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28A66B93-C710-AA95-B3FE-9D67C644F1F2}"/>
              </a:ext>
            </a:extLst>
          </p:cNvPr>
          <p:cNvCxnSpPr>
            <a:cxnSpLocks/>
          </p:cNvCxnSpPr>
          <p:nvPr/>
        </p:nvCxnSpPr>
        <p:spPr>
          <a:xfrm>
            <a:off x="6878781" y="3692237"/>
            <a:ext cx="13889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F147FEC1-A1BE-C764-9D24-F617DC60D6D8}"/>
              </a:ext>
            </a:extLst>
          </p:cNvPr>
          <p:cNvCxnSpPr>
            <a:cxnSpLocks/>
          </p:cNvCxnSpPr>
          <p:nvPr/>
        </p:nvCxnSpPr>
        <p:spPr>
          <a:xfrm>
            <a:off x="6878781" y="4771737"/>
            <a:ext cx="22652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16D539D8-876A-7223-2BE8-09FEDA75E610}"/>
              </a:ext>
            </a:extLst>
          </p:cNvPr>
          <p:cNvCxnSpPr>
            <a:cxnSpLocks/>
          </p:cNvCxnSpPr>
          <p:nvPr/>
        </p:nvCxnSpPr>
        <p:spPr>
          <a:xfrm>
            <a:off x="8483600" y="5038437"/>
            <a:ext cx="76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2CF17FE-582F-A61D-9400-4F44A4DF19A8}"/>
              </a:ext>
            </a:extLst>
          </p:cNvPr>
          <p:cNvCxnSpPr>
            <a:cxnSpLocks/>
          </p:cNvCxnSpPr>
          <p:nvPr/>
        </p:nvCxnSpPr>
        <p:spPr>
          <a:xfrm>
            <a:off x="6896100" y="5165437"/>
            <a:ext cx="4445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magine 43">
            <a:extLst>
              <a:ext uri="{FF2B5EF4-FFF2-40B4-BE49-F238E27FC236}">
                <a16:creationId xmlns:a16="http://schemas.microsoft.com/office/drawing/2014/main" id="{8EF8C515-26BA-89E3-2DC3-690B4230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99298"/>
            <a:ext cx="7772400" cy="634693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37484999-F19E-99F8-8300-B8C8FE6A7C6A}"/>
              </a:ext>
            </a:extLst>
          </p:cNvPr>
          <p:cNvSpPr/>
          <p:nvPr/>
        </p:nvSpPr>
        <p:spPr>
          <a:xfrm>
            <a:off x="10763242" y="6193851"/>
            <a:ext cx="1401407" cy="58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Kreutz 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 Intern Med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7FD762-9036-FB61-7FF8-730DB41D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40" y="1069889"/>
            <a:ext cx="6766560" cy="56997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EA7427-DD74-4AD8-7474-3AB586FC95C1}"/>
              </a:ext>
            </a:extLst>
          </p:cNvPr>
          <p:cNvSpPr txBox="1"/>
          <p:nvPr/>
        </p:nvSpPr>
        <p:spPr>
          <a:xfrm>
            <a:off x="5875802" y="6520752"/>
            <a:ext cx="1350166" cy="24622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Favours Intervention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7875A-743A-4378-A715-EDCB6F02CF65}"/>
              </a:ext>
            </a:extLst>
          </p:cNvPr>
          <p:cNvSpPr txBox="1"/>
          <p:nvPr/>
        </p:nvSpPr>
        <p:spPr>
          <a:xfrm>
            <a:off x="7453878" y="6520752"/>
            <a:ext cx="1178095" cy="24622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Favours Control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F55EA3-DFC0-719D-BEBA-935F50092337}"/>
              </a:ext>
            </a:extLst>
          </p:cNvPr>
          <p:cNvSpPr txBox="1"/>
          <p:nvPr/>
        </p:nvSpPr>
        <p:spPr>
          <a:xfrm>
            <a:off x="3973260" y="1639035"/>
            <a:ext cx="696313" cy="215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Alirocumab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CD7778-9137-50CA-11D4-3AB87CAD35AF}"/>
              </a:ext>
            </a:extLst>
          </p:cNvPr>
          <p:cNvSpPr txBox="1"/>
          <p:nvPr/>
        </p:nvSpPr>
        <p:spPr>
          <a:xfrm>
            <a:off x="3973260" y="3354759"/>
            <a:ext cx="779888" cy="215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Evolucumab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6850E5-2104-2F4B-DBF9-D21B5F7609D2}"/>
              </a:ext>
            </a:extLst>
          </p:cNvPr>
          <p:cNvSpPr txBox="1"/>
          <p:nvPr/>
        </p:nvSpPr>
        <p:spPr>
          <a:xfrm>
            <a:off x="3973260" y="4520321"/>
            <a:ext cx="465255" cy="215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Statin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24C6B2-CA21-7351-D8BA-47F6B34683EE}"/>
              </a:ext>
            </a:extLst>
          </p:cNvPr>
          <p:cNvSpPr txBox="1"/>
          <p:nvPr/>
        </p:nvSpPr>
        <p:spPr>
          <a:xfrm>
            <a:off x="3973260" y="5248891"/>
            <a:ext cx="696313" cy="2154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Ezetimibe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33068C9-C46A-55F9-201F-EDC9A6ADA000}"/>
              </a:ext>
            </a:extLst>
          </p:cNvPr>
          <p:cNvSpPr/>
          <p:nvPr/>
        </p:nvSpPr>
        <p:spPr>
          <a:xfrm>
            <a:off x="3973260" y="3116826"/>
            <a:ext cx="4491565" cy="21826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AAFC6-2519-0002-3D18-1797C7D9AD17}"/>
              </a:ext>
            </a:extLst>
          </p:cNvPr>
          <p:cNvSpPr txBox="1"/>
          <p:nvPr/>
        </p:nvSpPr>
        <p:spPr>
          <a:xfrm>
            <a:off x="7756904" y="3088874"/>
            <a:ext cx="75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-48 mg/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6F326EB-3735-4F05-7AF0-03D6547B039A}"/>
              </a:ext>
            </a:extLst>
          </p:cNvPr>
          <p:cNvSpPr/>
          <p:nvPr/>
        </p:nvSpPr>
        <p:spPr>
          <a:xfrm>
            <a:off x="3968344" y="4281950"/>
            <a:ext cx="4491565" cy="21826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4EB5E3-6E48-BB1B-F4F7-4ED834FA8D12}"/>
              </a:ext>
            </a:extLst>
          </p:cNvPr>
          <p:cNvSpPr txBox="1"/>
          <p:nvPr/>
        </p:nvSpPr>
        <p:spPr>
          <a:xfrm>
            <a:off x="7751988" y="4253998"/>
            <a:ext cx="75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-41 mg/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9556F0C-9B9D-B0FB-BA53-26F68B01D562}"/>
              </a:ext>
            </a:extLst>
          </p:cNvPr>
          <p:cNvSpPr/>
          <p:nvPr/>
        </p:nvSpPr>
        <p:spPr>
          <a:xfrm>
            <a:off x="3973261" y="4286867"/>
            <a:ext cx="4491565" cy="21826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4F53AD-E61D-45B8-C5A2-1FD387499182}"/>
              </a:ext>
            </a:extLst>
          </p:cNvPr>
          <p:cNvSpPr txBox="1"/>
          <p:nvPr/>
        </p:nvSpPr>
        <p:spPr>
          <a:xfrm>
            <a:off x="7756905" y="5714088"/>
            <a:ext cx="75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-33 mg/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FF7BF5E2-4358-D8D7-43B9-D7DE8021265A}"/>
              </a:ext>
            </a:extLst>
          </p:cNvPr>
          <p:cNvSpPr/>
          <p:nvPr/>
        </p:nvSpPr>
        <p:spPr>
          <a:xfrm>
            <a:off x="3968349" y="4999707"/>
            <a:ext cx="4491565" cy="21826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3B472B-5870-B015-A1C2-87912274F1AF}"/>
              </a:ext>
            </a:extLst>
          </p:cNvPr>
          <p:cNvSpPr txBox="1"/>
          <p:nvPr/>
        </p:nvSpPr>
        <p:spPr>
          <a:xfrm>
            <a:off x="7751993" y="4971755"/>
            <a:ext cx="75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-52 mg/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0B0A3FB-71A3-90BB-7991-D45C5EBB5ED3}"/>
              </a:ext>
            </a:extLst>
          </p:cNvPr>
          <p:cNvSpPr/>
          <p:nvPr/>
        </p:nvSpPr>
        <p:spPr>
          <a:xfrm>
            <a:off x="3968345" y="5727294"/>
            <a:ext cx="4491565" cy="21826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BEA1ED1-6EC0-5BF0-CDE3-E578A3A18C3E}"/>
              </a:ext>
            </a:extLst>
          </p:cNvPr>
          <p:cNvSpPr/>
          <p:nvPr/>
        </p:nvSpPr>
        <p:spPr>
          <a:xfrm>
            <a:off x="3963433" y="6007514"/>
            <a:ext cx="4491565" cy="218269"/>
          </a:xfrm>
          <a:prstGeom prst="round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304F5FD-33BE-322C-C797-20C231819D09}"/>
              </a:ext>
            </a:extLst>
          </p:cNvPr>
          <p:cNvSpPr txBox="1"/>
          <p:nvPr/>
        </p:nvSpPr>
        <p:spPr>
          <a:xfrm>
            <a:off x="7761821" y="5984476"/>
            <a:ext cx="75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-45 mg/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9F187BD-EB63-5370-CB9B-AC4DA24D541E}"/>
              </a:ext>
            </a:extLst>
          </p:cNvPr>
          <p:cNvSpPr/>
          <p:nvPr/>
        </p:nvSpPr>
        <p:spPr>
          <a:xfrm>
            <a:off x="149581" y="1069889"/>
            <a:ext cx="3589044" cy="2246769"/>
          </a:xfrm>
          <a:prstGeom prst="rect">
            <a:avLst/>
          </a:prstGeom>
          <a:solidFill>
            <a:srgbClr val="0000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 of lipid-lowering medicines as LDL-C absolute value change from baseline (N=23/33 trials; All: Intervention - N=66330; Control – N=62361; Present: N=52731 – lipid outcomes)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A2DD297-B7D4-5396-2428-C73A70CF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262" y="81955"/>
            <a:ext cx="6563360" cy="8636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4C4879C0-7AF2-9F1C-445A-2B2382E3BC8C}"/>
              </a:ext>
            </a:extLst>
          </p:cNvPr>
          <p:cNvSpPr/>
          <p:nvPr/>
        </p:nvSpPr>
        <p:spPr>
          <a:xfrm>
            <a:off x="10667926" y="6297304"/>
            <a:ext cx="1485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Ying H, Cardiovasc Drugs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1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6053241-B36C-09D9-3DDD-AC9FD1B9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1" y="1153077"/>
            <a:ext cx="8322945" cy="5527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89DD88-1919-5A5A-8C7D-A126D022D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87" y="41655"/>
            <a:ext cx="10312400" cy="1117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9EABAE9-A54B-B4CF-F1D6-9265CFE738A8}"/>
              </a:ext>
            </a:extLst>
          </p:cNvPr>
          <p:cNvSpPr/>
          <p:nvPr/>
        </p:nvSpPr>
        <p:spPr>
          <a:xfrm>
            <a:off x="10566400" y="6343604"/>
            <a:ext cx="1541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Jal-Ani 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Drugs &amp; Aging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32BA50-8C39-7C52-3AC0-4EF80ACB87F2}"/>
              </a:ext>
            </a:extLst>
          </p:cNvPr>
          <p:cNvSpPr txBox="1"/>
          <p:nvPr/>
        </p:nvSpPr>
        <p:spPr>
          <a:xfrm>
            <a:off x="9713776" y="4351999"/>
            <a:ext cx="2292977" cy="523220"/>
          </a:xfrm>
          <a:prstGeom prst="rect">
            <a:avLst/>
          </a:prstGeom>
          <a:solidFill>
            <a:srgbClr val="0432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benefit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statins is estimated 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 years 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29F37B8A-E260-91C0-8CCD-B1B1483B878E}"/>
              </a:ext>
            </a:extLst>
          </p:cNvPr>
          <p:cNvCxnSpPr>
            <a:cxnSpLocks/>
          </p:cNvCxnSpPr>
          <p:nvPr/>
        </p:nvCxnSpPr>
        <p:spPr>
          <a:xfrm>
            <a:off x="8694059" y="4613609"/>
            <a:ext cx="87085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381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F57AA0-8CDA-C4C1-181D-598EC37FC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2157543"/>
            <a:ext cx="7772400" cy="4335624"/>
          </a:xfrm>
          <a:prstGeom prst="rect">
            <a:avLst/>
          </a:prstGeom>
          <a:ln w="31750">
            <a:solidFill>
              <a:srgbClr val="0432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06D0A-8C63-D33A-2E29-6C99E6881759}"/>
              </a:ext>
            </a:extLst>
          </p:cNvPr>
          <p:cNvSpPr txBox="1"/>
          <p:nvPr/>
        </p:nvSpPr>
        <p:spPr>
          <a:xfrm>
            <a:off x="8140029" y="2142751"/>
            <a:ext cx="3877506" cy="2031325"/>
          </a:xfrm>
          <a:prstGeom prst="rect">
            <a:avLst/>
          </a:prstGeom>
          <a:solidFill>
            <a:srgbClr val="0432FF">
              <a:alpha val="15000"/>
            </a:srgbClr>
          </a:solidFill>
          <a:ln w="3175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1400" b="1" i="0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calcolo del punteggio individuale: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 algn="l">
              <a:buClr>
                <a:srgbClr val="0432FF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fattori di rischio (</a:t>
            </a:r>
            <a:r>
              <a:rPr lang="it-IT" sz="1400" i="0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FdR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misurati con metodi standard</a:t>
            </a:r>
          </a:p>
          <a:p>
            <a:pPr marL="285750" indent="-285750" algn="l">
              <a:buClr>
                <a:srgbClr val="0432FF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utilizzabile su donne e uomini tra i </a:t>
            </a:r>
            <a:r>
              <a:rPr lang="it-IT" sz="1400" b="1" i="0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 e i 69 anni</a:t>
            </a:r>
            <a:r>
              <a:rPr lang="it-IT" sz="1400" i="0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Clr>
                <a:srgbClr val="0432FF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b="1" i="0" u="sng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precedenti eventi cardiovascolari </a:t>
            </a:r>
          </a:p>
          <a:p>
            <a:pPr marL="285750" indent="-285750" algn="l">
              <a:buClr>
                <a:srgbClr val="0432FF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b="1" i="0" u="sng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valori estremi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dei </a:t>
            </a:r>
            <a:r>
              <a:rPr lang="it-IT" sz="1400" i="0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FdR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PA sistolica &gt;200 o &lt;90 mmHg, colesterolemia totale &gt;320 o &lt;130 mg/dl, HDL &lt;20 o &gt;100 mg/dl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DCDC1A-020B-A3A9-0895-B39DDA308544}"/>
              </a:ext>
            </a:extLst>
          </p:cNvPr>
          <p:cNvSpPr txBox="1"/>
          <p:nvPr/>
        </p:nvSpPr>
        <p:spPr>
          <a:xfrm>
            <a:off x="8143574" y="4379129"/>
            <a:ext cx="3877506" cy="1600438"/>
          </a:xfrm>
          <a:prstGeom prst="rect">
            <a:avLst/>
          </a:prstGeom>
          <a:solidFill>
            <a:srgbClr val="FF0000">
              <a:alpha val="15000"/>
            </a:srgbClr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1400" b="1" i="0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Eseguire la valutazione:</a:t>
            </a:r>
            <a:r>
              <a:rPr lang="it-IT" sz="1400" i="0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 algn="l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ogni </a:t>
            </a:r>
            <a:r>
              <a:rPr lang="it-IT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mesi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se elevato rischio CV (</a:t>
            </a:r>
            <a:r>
              <a:rPr lang="it-IT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anno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per rischio da tenere sotto controllo con l'adozione di uno stile di vita sano (</a:t>
            </a:r>
            <a:r>
              <a:rPr lang="it-IT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 e &lt;20%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ogni </a:t>
            </a:r>
            <a:r>
              <a:rPr lang="it-IT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anni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per basso rischio CV (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&lt;3%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i="0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117F275-8A38-D872-366E-84E5A1F63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26" y="184078"/>
            <a:ext cx="4838700" cy="914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2496C1-B4BF-D203-EF9C-042457920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979" y="166138"/>
            <a:ext cx="1056640" cy="10318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97DD8E-F71D-B983-868A-E1FFC47BDE35}"/>
              </a:ext>
            </a:extLst>
          </p:cNvPr>
          <p:cNvSpPr txBox="1"/>
          <p:nvPr/>
        </p:nvSpPr>
        <p:spPr>
          <a:xfrm>
            <a:off x="1221236" y="1365270"/>
            <a:ext cx="7146907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Valutazione del Rischio – Calcolo del punteggio individuale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28E60A-8F55-2C6F-AEEF-8CD9EDFE63EC}"/>
              </a:ext>
            </a:extLst>
          </p:cNvPr>
          <p:cNvSpPr txBox="1"/>
          <p:nvPr/>
        </p:nvSpPr>
        <p:spPr>
          <a:xfrm>
            <a:off x="8672945" y="6170814"/>
            <a:ext cx="33445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https://www.cuore.iss.it/valutazione/calc-rischio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2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3085FE-0BDD-C02D-1D73-0BB35988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3" y="2056258"/>
            <a:ext cx="7772400" cy="386888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E29066E-EABF-40F6-6A19-79BDCAF240AB}"/>
              </a:ext>
            </a:extLst>
          </p:cNvPr>
          <p:cNvSpPr/>
          <p:nvPr/>
        </p:nvSpPr>
        <p:spPr>
          <a:xfrm>
            <a:off x="10763242" y="6193851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Aronne LJ,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Engl J Med 2025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4F110D-4B0A-B153-E36C-744E7AA9DF72}"/>
              </a:ext>
            </a:extLst>
          </p:cNvPr>
          <p:cNvSpPr txBox="1"/>
          <p:nvPr/>
        </p:nvSpPr>
        <p:spPr>
          <a:xfrm>
            <a:off x="681046" y="1144694"/>
            <a:ext cx="10837854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Variazioni di peso corporeo a 72 settimane, rispetto ai valori di base, con semaglutide e tirzepatide (SURMOUNT-5 Trial; N=751; età: 45 anni; donne: 64.7%)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6E4B7B-92AC-0D23-7381-2735AE08688F}"/>
              </a:ext>
            </a:extLst>
          </p:cNvPr>
          <p:cNvSpPr txBox="1"/>
          <p:nvPr/>
        </p:nvSpPr>
        <p:spPr>
          <a:xfrm>
            <a:off x="8452146" y="4812501"/>
            <a:ext cx="8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-22.8 Kg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E890AA-0F6C-2943-5210-688D12C7D35D}"/>
              </a:ext>
            </a:extLst>
          </p:cNvPr>
          <p:cNvSpPr txBox="1"/>
          <p:nvPr/>
        </p:nvSpPr>
        <p:spPr>
          <a:xfrm>
            <a:off x="8447790" y="4050498"/>
            <a:ext cx="8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-15.0 Kg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30E232-5AE3-517C-71A4-2526E5B45BFE}"/>
              </a:ext>
            </a:extLst>
          </p:cNvPr>
          <p:cNvSpPr txBox="1"/>
          <p:nvPr/>
        </p:nvSpPr>
        <p:spPr>
          <a:xfrm>
            <a:off x="1671912" y="3727332"/>
            <a:ext cx="1353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Differenze tra tirzepatide e semaglutide: 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6.5%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&lt;0.001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9715F0-E527-860B-5D29-B07C40A34970}"/>
              </a:ext>
            </a:extLst>
          </p:cNvPr>
          <p:cNvSpPr txBox="1"/>
          <p:nvPr/>
        </p:nvSpPr>
        <p:spPr>
          <a:xfrm>
            <a:off x="8998533" y="2287891"/>
            <a:ext cx="2820933" cy="1384995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it-IT" sz="12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Tirzepatide (GIP &amp; GLP-1) e semaglutide (GLP-1) sono farmaci di nuova generazione con elevata efficacia nel trattamento dell’obesità.</a:t>
            </a:r>
          </a:p>
          <a:p>
            <a:r>
              <a:rPr lang="it-IT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Entrambe le terapie </a:t>
            </a:r>
            <a:r>
              <a:rPr lang="it-IT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diminuiscono l’appetito</a:t>
            </a:r>
            <a:r>
              <a:rPr lang="it-IT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regolano </a:t>
            </a:r>
            <a:r>
              <a:rPr lang="it-IT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comportamenti correlati all’assunzione di cibo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200" b="0" i="0" u="none" strike="noStrike" dirty="0">
              <a:solidFill>
                <a:srgbClr val="4D4D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8CE5F9C-D7BB-CBAA-FDB6-EF4F40033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15" y="186072"/>
            <a:ext cx="554355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7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19E9D65-FD7A-231A-77CC-6A7CEC08D814}"/>
              </a:ext>
            </a:extLst>
          </p:cNvPr>
          <p:cNvSpPr/>
          <p:nvPr/>
        </p:nvSpPr>
        <p:spPr>
          <a:xfrm>
            <a:off x="10763242" y="6319354"/>
            <a:ext cx="1401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Powell-Wiley TM,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Circulation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717CC5-C176-10D5-9CEC-2C7720740DB1}"/>
              </a:ext>
            </a:extLst>
          </p:cNvPr>
          <p:cNvSpPr txBox="1"/>
          <p:nvPr/>
        </p:nvSpPr>
        <p:spPr>
          <a:xfrm>
            <a:off x="1434082" y="1128091"/>
            <a:ext cx="3657871" cy="413837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Scompenso cardiaco e obesità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1666CF-F030-27F3-F28E-4968BE3E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63" y="143433"/>
            <a:ext cx="6267450" cy="808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7D9672-3609-EE96-2B97-87D80B9E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2" y="1703871"/>
            <a:ext cx="6848475" cy="4914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35ECC9-22DF-348F-0738-81D85498D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613" y="2727434"/>
            <a:ext cx="353695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9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2BF92A-1C61-FE5B-26AA-3CEBD8D8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30" y="1213340"/>
            <a:ext cx="4777740" cy="560832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62F80AB-BB07-EE9C-2E8C-2EBE911BC139}"/>
              </a:ext>
            </a:extLst>
          </p:cNvPr>
          <p:cNvSpPr/>
          <p:nvPr/>
        </p:nvSpPr>
        <p:spPr>
          <a:xfrm>
            <a:off x="10763242" y="6267521"/>
            <a:ext cx="1401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Koskinas KC,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Heart J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5C0946-F7EA-24CC-666C-7FAAD363A033}"/>
              </a:ext>
            </a:extLst>
          </p:cNvPr>
          <p:cNvSpPr txBox="1"/>
          <p:nvPr/>
        </p:nvSpPr>
        <p:spPr>
          <a:xfrm>
            <a:off x="2269371" y="779223"/>
            <a:ext cx="5515385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Cause e complicanze CV principali dell’obesità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82AB57-36D0-D574-B993-3D6EEB190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23" y="71510"/>
            <a:ext cx="5409438" cy="6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6746D3E-5221-F6F7-43D6-59900D9EC483}"/>
              </a:ext>
            </a:extLst>
          </p:cNvPr>
          <p:cNvSpPr/>
          <p:nvPr/>
        </p:nvSpPr>
        <p:spPr>
          <a:xfrm>
            <a:off x="10595424" y="6343604"/>
            <a:ext cx="151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Joynt Maddox KE, Circulation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7FCBF3-00A7-CF8C-D48D-88751278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2118264"/>
            <a:ext cx="6416040" cy="41529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EC0C92E-F4F8-7ACA-865B-FABC547297A7}"/>
              </a:ext>
            </a:extLst>
          </p:cNvPr>
          <p:cNvSpPr/>
          <p:nvPr/>
        </p:nvSpPr>
        <p:spPr>
          <a:xfrm>
            <a:off x="793831" y="1016479"/>
            <a:ext cx="2849254" cy="400110"/>
          </a:xfrm>
          <a:prstGeom prst="rect">
            <a:avLst/>
          </a:prstGeom>
          <a:solidFill>
            <a:srgbClr val="0000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Life’s Essential 8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723D772-7C12-74DF-97CD-B04AA55B0F78}"/>
              </a:ext>
            </a:extLst>
          </p:cNvPr>
          <p:cNvSpPr/>
          <p:nvPr/>
        </p:nvSpPr>
        <p:spPr>
          <a:xfrm>
            <a:off x="2441202" y="1611565"/>
            <a:ext cx="2203369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Health Behaviors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41F7A85-AA77-4739-D5F4-5A829D6B1ECD}"/>
              </a:ext>
            </a:extLst>
          </p:cNvPr>
          <p:cNvSpPr/>
          <p:nvPr/>
        </p:nvSpPr>
        <p:spPr>
          <a:xfrm>
            <a:off x="2608164" y="6416304"/>
            <a:ext cx="1866646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Health Factors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397310-89D8-CF19-D762-5AF60824814C}"/>
              </a:ext>
            </a:extLst>
          </p:cNvPr>
          <p:cNvSpPr txBox="1"/>
          <p:nvPr/>
        </p:nvSpPr>
        <p:spPr>
          <a:xfrm>
            <a:off x="7271660" y="2582714"/>
            <a:ext cx="4607295" cy="3170099"/>
          </a:xfrm>
          <a:prstGeom prst="rect">
            <a:avLst/>
          </a:prstGeom>
          <a:solidFill>
            <a:srgbClr val="0432FF">
              <a:alpha val="2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432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2030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marks the initial year that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baby boomers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(those born between 1945 and 1965) will 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&gt;65 years of 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432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≈1 in 5 US residents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will be &gt;65 years of age by the mid-2030s,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outnumbering children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the first time in US history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432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number of people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≥85 years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age is projected to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nearly double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2016 to 2035 (from 6.5 million to 11.8 million) and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nearly triple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2060 (to 19 million)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66D9172-8FC7-45BF-7FAC-29FD9193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993" y="43542"/>
            <a:ext cx="6209665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A3B82-3381-31ED-69D8-937F24A1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B42EED1-25EA-E8DA-781E-542AE6126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9" y="1544320"/>
            <a:ext cx="5537200" cy="53136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F7F8E6-57D1-4F14-185A-81FA40B07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26" y="57952"/>
            <a:ext cx="4838700" cy="914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3F4E07E-E762-E8C1-E407-23D57634F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979" y="40012"/>
            <a:ext cx="1056640" cy="10318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DF8B00-4128-EB9C-CF59-96EA69A9E888}"/>
              </a:ext>
            </a:extLst>
          </p:cNvPr>
          <p:cNvSpPr txBox="1"/>
          <p:nvPr/>
        </p:nvSpPr>
        <p:spPr>
          <a:xfrm>
            <a:off x="590611" y="1144548"/>
            <a:ext cx="2499426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Alimentazione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BE74C4-FD64-E2AD-83D8-35765DA60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856" y="2289175"/>
            <a:ext cx="5895340" cy="302450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373E6B34-3B80-EB5B-434F-61F0545865D8}"/>
              </a:ext>
            </a:extLst>
          </p:cNvPr>
          <p:cNvSpPr/>
          <p:nvPr/>
        </p:nvSpPr>
        <p:spPr>
          <a:xfrm>
            <a:off x="9821918" y="3224042"/>
            <a:ext cx="457200" cy="134007"/>
          </a:xfrm>
          <a:prstGeom prst="rightArrow">
            <a:avLst/>
          </a:prstGeom>
          <a:solidFill>
            <a:srgbClr val="0096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07FE744E-A774-4D81-F9A3-6055D1F00565}"/>
              </a:ext>
            </a:extLst>
          </p:cNvPr>
          <p:cNvSpPr/>
          <p:nvPr/>
        </p:nvSpPr>
        <p:spPr>
          <a:xfrm>
            <a:off x="9821918" y="3770591"/>
            <a:ext cx="457200" cy="134007"/>
          </a:xfrm>
          <a:prstGeom prst="rightArrow">
            <a:avLst/>
          </a:prstGeom>
          <a:solidFill>
            <a:srgbClr val="0096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75BA2B04-0556-14C0-5D7A-4C60786C9836}"/>
              </a:ext>
            </a:extLst>
          </p:cNvPr>
          <p:cNvSpPr/>
          <p:nvPr/>
        </p:nvSpPr>
        <p:spPr>
          <a:xfrm>
            <a:off x="9821918" y="4464268"/>
            <a:ext cx="457200" cy="134007"/>
          </a:xfrm>
          <a:prstGeom prst="rightArrow">
            <a:avLst/>
          </a:prstGeom>
          <a:solidFill>
            <a:srgbClr val="0096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19BB92F2-03C6-6332-1359-23EC040C3B71}"/>
              </a:ext>
            </a:extLst>
          </p:cNvPr>
          <p:cNvSpPr/>
          <p:nvPr/>
        </p:nvSpPr>
        <p:spPr>
          <a:xfrm>
            <a:off x="9821918" y="4979285"/>
            <a:ext cx="457200" cy="134007"/>
          </a:xfrm>
          <a:prstGeom prst="rightArrow">
            <a:avLst/>
          </a:prstGeom>
          <a:solidFill>
            <a:srgbClr val="0096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DD5FEA-552C-3F7D-CB9B-478D8E2A8036}"/>
              </a:ext>
            </a:extLst>
          </p:cNvPr>
          <p:cNvSpPr txBox="1"/>
          <p:nvPr/>
        </p:nvSpPr>
        <p:spPr>
          <a:xfrm>
            <a:off x="8583653" y="5494302"/>
            <a:ext cx="3390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https://www.cuore.iss.it/prevenzione/RischiSale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006A99-EF82-FAEC-9D93-6764C44684B4}"/>
              </a:ext>
            </a:extLst>
          </p:cNvPr>
          <p:cNvSpPr txBox="1"/>
          <p:nvPr/>
        </p:nvSpPr>
        <p:spPr>
          <a:xfrm>
            <a:off x="559079" y="1544320"/>
            <a:ext cx="2657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https://www.cuore.iss.it/prevenzione/alimentazione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7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899BD5C-939C-94B5-473C-CBC98E52C7FA}"/>
              </a:ext>
            </a:extLst>
          </p:cNvPr>
          <p:cNvSpPr/>
          <p:nvPr/>
        </p:nvSpPr>
        <p:spPr>
          <a:xfrm>
            <a:off x="10763242" y="6193851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Dunstan DW,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 Rev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Cardiol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535D3F-4CDF-588C-445B-B002E835E059}"/>
              </a:ext>
            </a:extLst>
          </p:cNvPr>
          <p:cNvSpPr txBox="1"/>
          <p:nvPr/>
        </p:nvSpPr>
        <p:spPr>
          <a:xfrm>
            <a:off x="681046" y="1261675"/>
            <a:ext cx="10837854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it-IT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Effetti della sedentarietà sulla salute (sn), e la matrice SIT-ACT per il rischio di mortalità (dx)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E30F5F-42A9-A13B-9742-8D191C153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57" y="140795"/>
            <a:ext cx="4149598" cy="9527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8B95E2-BC81-9786-F59F-13F7D04C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6" y="1989083"/>
            <a:ext cx="5177790" cy="2194560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4D1A860-D4DD-2B0F-BC6B-ACB3B4A3C57F}"/>
              </a:ext>
            </a:extLst>
          </p:cNvPr>
          <p:cNvSpPr/>
          <p:nvPr/>
        </p:nvSpPr>
        <p:spPr>
          <a:xfrm>
            <a:off x="681046" y="2963917"/>
            <a:ext cx="2779611" cy="97746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C2ED264-493D-BDF0-37C7-258C8F712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496" y="2613213"/>
            <a:ext cx="3777996" cy="35806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CFAB1D-2580-D616-3C58-3BAB724B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930" y="1669748"/>
            <a:ext cx="2019300" cy="1143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B5CA31-51A1-EC84-94D1-C16A495D4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102" y="5204636"/>
            <a:ext cx="1993900" cy="14097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42E6997-68CB-193D-28F8-69E02053A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888" y="4343050"/>
            <a:ext cx="181356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EFD5B2A-E854-1CEC-B209-4EC86058EA06}"/>
              </a:ext>
            </a:extLst>
          </p:cNvPr>
          <p:cNvSpPr/>
          <p:nvPr/>
        </p:nvSpPr>
        <p:spPr>
          <a:xfrm>
            <a:off x="10763242" y="6193851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Dunstan DW,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 Rev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Cardiol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C21259-14E4-BEB9-00B6-65C569D9458A}"/>
              </a:ext>
            </a:extLst>
          </p:cNvPr>
          <p:cNvSpPr txBox="1"/>
          <p:nvPr/>
        </p:nvSpPr>
        <p:spPr>
          <a:xfrm>
            <a:off x="681046" y="1088249"/>
            <a:ext cx="10837854" cy="646331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it-IT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Attività fisica e tempo trascorso seduti. In soggetti in pensione, le 16 ore di veglia, nonostante 30 minuti di attività fisica, sono occupate per il 90% (14.5 h) da attività sedentarie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62EC25-D7D1-D0F7-48EF-FC85A89E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62" y="1814945"/>
            <a:ext cx="8909304" cy="2185035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7C34268E-6E83-DE7E-D0DC-CD392ABE4EC2}"/>
              </a:ext>
            </a:extLst>
          </p:cNvPr>
          <p:cNvSpPr/>
          <p:nvPr/>
        </p:nvSpPr>
        <p:spPr>
          <a:xfrm>
            <a:off x="1794933" y="2980266"/>
            <a:ext cx="1049866" cy="10498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02C72D1-B908-6953-4731-8E62DDA04A3D}"/>
              </a:ext>
            </a:extLst>
          </p:cNvPr>
          <p:cNvSpPr/>
          <p:nvPr/>
        </p:nvSpPr>
        <p:spPr>
          <a:xfrm>
            <a:off x="4485590" y="2980266"/>
            <a:ext cx="1049866" cy="10498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B665149-4025-61D6-7C36-28163E632693}"/>
              </a:ext>
            </a:extLst>
          </p:cNvPr>
          <p:cNvSpPr/>
          <p:nvPr/>
        </p:nvSpPr>
        <p:spPr>
          <a:xfrm>
            <a:off x="6640228" y="2980266"/>
            <a:ext cx="1049866" cy="10498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4AAA9BD-9279-E189-5E07-4CBDA2E7A239}"/>
              </a:ext>
            </a:extLst>
          </p:cNvPr>
          <p:cNvSpPr txBox="1"/>
          <p:nvPr/>
        </p:nvSpPr>
        <p:spPr>
          <a:xfrm>
            <a:off x="811953" y="4549887"/>
            <a:ext cx="4316623" cy="175432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it-IT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soggetti più giovani, nonostante uguale durata del tempo trascorso a sedere (13 h) o svolgendo esercizio fisico moderato-intenso (0.7 h), possono esserci sequenze diverse di attività fisica complessiva e di riposo seduti</a:t>
            </a:r>
            <a:endParaRPr lang="it-IT" noProof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802A604-59FA-DA6F-EF97-84474B839B4E}"/>
              </a:ext>
            </a:extLst>
          </p:cNvPr>
          <p:cNvGrpSpPr/>
          <p:nvPr/>
        </p:nvGrpSpPr>
        <p:grpSpPr>
          <a:xfrm>
            <a:off x="5573549" y="4093196"/>
            <a:ext cx="4744720" cy="2651760"/>
            <a:chOff x="5573549" y="4093196"/>
            <a:chExt cx="4744720" cy="265176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DEA083-549E-79FF-F08D-DEF8B2F3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3549" y="4093196"/>
              <a:ext cx="4744720" cy="2651760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29F40DD-D4A0-924A-DE79-1495BAAFEC44}"/>
                </a:ext>
              </a:extLst>
            </p:cNvPr>
            <p:cNvSpPr/>
            <p:nvPr/>
          </p:nvSpPr>
          <p:spPr>
            <a:xfrm>
              <a:off x="5573549" y="4093196"/>
              <a:ext cx="239565" cy="242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A4DC2315-A7F2-F519-24C1-0C415B43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657" y="61965"/>
            <a:ext cx="4149598" cy="9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2C59D1-02C0-92F1-FEA4-72D78547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26" y="57952"/>
            <a:ext cx="4838700" cy="914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23B055-0A71-D8D9-7CDD-B5F471FB9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979" y="40012"/>
            <a:ext cx="1056640" cy="10318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9DD9C1-D621-1A73-3A43-C71BC71591DF}"/>
              </a:ext>
            </a:extLst>
          </p:cNvPr>
          <p:cNvSpPr txBox="1"/>
          <p:nvPr/>
        </p:nvSpPr>
        <p:spPr>
          <a:xfrm>
            <a:off x="1631136" y="1261135"/>
            <a:ext cx="1884574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Attività fisica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8E5CD6-3DB1-6D39-8FCA-E4312EB32126}"/>
              </a:ext>
            </a:extLst>
          </p:cNvPr>
          <p:cNvSpPr txBox="1"/>
          <p:nvPr/>
        </p:nvSpPr>
        <p:spPr>
          <a:xfrm>
            <a:off x="1597269" y="1657355"/>
            <a:ext cx="3174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https://www.cuore.iss.it/prevenzione/attivita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9B05805-30DA-1E9D-3763-28D619FF6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943" y="1997417"/>
            <a:ext cx="5715000" cy="4782312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323287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E6002B4-1674-9919-5BD6-03838DF67681}"/>
              </a:ext>
            </a:extLst>
          </p:cNvPr>
          <p:cNvSpPr/>
          <p:nvPr/>
        </p:nvSpPr>
        <p:spPr>
          <a:xfrm>
            <a:off x="10595424" y="6343604"/>
            <a:ext cx="151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Joynt Maddox KE, Circulation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5ED651-5D5C-943B-B0F0-F0C80865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85" y="14518"/>
            <a:ext cx="4741926" cy="15841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D6DEB7-0580-EC37-86C5-E773C18C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2335797"/>
            <a:ext cx="7772400" cy="449499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FD9229-4734-E296-2D0E-3C284A734B68}"/>
              </a:ext>
            </a:extLst>
          </p:cNvPr>
          <p:cNvSpPr/>
          <p:nvPr/>
        </p:nvSpPr>
        <p:spPr>
          <a:xfrm>
            <a:off x="743859" y="1623544"/>
            <a:ext cx="10243457" cy="707886"/>
          </a:xfrm>
          <a:prstGeom prst="rect">
            <a:avLst/>
          </a:prstGeom>
          <a:solidFill>
            <a:srgbClr val="0000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Prevalence and number of US adults with adverse levels of CV health factors in 2020 and 2050, by age group (using the 2015 - March 2020 NHANES and 2015 to 2019 MEPS)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1F610E-9188-921A-292D-030D639D80FD}"/>
              </a:ext>
            </a:extLst>
          </p:cNvPr>
          <p:cNvSpPr txBox="1"/>
          <p:nvPr/>
        </p:nvSpPr>
        <p:spPr>
          <a:xfrm>
            <a:off x="1901371" y="2539999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C4E68E-6951-B360-A656-C53B402E9CC6}"/>
              </a:ext>
            </a:extLst>
          </p:cNvPr>
          <p:cNvSpPr txBox="1"/>
          <p:nvPr/>
        </p:nvSpPr>
        <p:spPr>
          <a:xfrm>
            <a:off x="2213425" y="2539999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F1C7B-517C-3C29-D367-A584B510DD7F}"/>
              </a:ext>
            </a:extLst>
          </p:cNvPr>
          <p:cNvSpPr txBox="1"/>
          <p:nvPr/>
        </p:nvSpPr>
        <p:spPr>
          <a:xfrm>
            <a:off x="2692401" y="2532745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AA968F-960A-E4BF-0862-2D1507B49FCF}"/>
              </a:ext>
            </a:extLst>
          </p:cNvPr>
          <p:cNvSpPr txBox="1"/>
          <p:nvPr/>
        </p:nvSpPr>
        <p:spPr>
          <a:xfrm>
            <a:off x="3004455" y="2532745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D6551B-BBEF-75A4-2ED5-2444594EE548}"/>
              </a:ext>
            </a:extLst>
          </p:cNvPr>
          <p:cNvSpPr txBox="1"/>
          <p:nvPr/>
        </p:nvSpPr>
        <p:spPr>
          <a:xfrm>
            <a:off x="3432627" y="2532742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B160AE-50B6-B096-5257-A8D1DFFB5FFA}"/>
              </a:ext>
            </a:extLst>
          </p:cNvPr>
          <p:cNvSpPr txBox="1"/>
          <p:nvPr/>
        </p:nvSpPr>
        <p:spPr>
          <a:xfrm>
            <a:off x="3744681" y="2532742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A68DD4-FF4D-30A9-0B58-1B3BEB373F9F}"/>
              </a:ext>
            </a:extLst>
          </p:cNvPr>
          <p:cNvSpPr txBox="1"/>
          <p:nvPr/>
        </p:nvSpPr>
        <p:spPr>
          <a:xfrm>
            <a:off x="4165601" y="2525488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AD10400-1CAF-9246-6EE9-AD6BD90C41D3}"/>
              </a:ext>
            </a:extLst>
          </p:cNvPr>
          <p:cNvSpPr txBox="1"/>
          <p:nvPr/>
        </p:nvSpPr>
        <p:spPr>
          <a:xfrm>
            <a:off x="4477655" y="2525488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DABF2A-B8C3-E610-386C-664A4DAB25C2}"/>
              </a:ext>
            </a:extLst>
          </p:cNvPr>
          <p:cNvSpPr txBox="1"/>
          <p:nvPr/>
        </p:nvSpPr>
        <p:spPr>
          <a:xfrm>
            <a:off x="5900057" y="2532744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B45C99-61FF-4CDC-756B-F4687659E482}"/>
              </a:ext>
            </a:extLst>
          </p:cNvPr>
          <p:cNvSpPr txBox="1"/>
          <p:nvPr/>
        </p:nvSpPr>
        <p:spPr>
          <a:xfrm>
            <a:off x="6212111" y="2532744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64A0E3-D558-A302-8F37-0EE3A53C6409}"/>
              </a:ext>
            </a:extLst>
          </p:cNvPr>
          <p:cNvSpPr txBox="1"/>
          <p:nvPr/>
        </p:nvSpPr>
        <p:spPr>
          <a:xfrm>
            <a:off x="6691087" y="2525490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39EB99-9CE5-5678-CDDC-3A7F77FE872C}"/>
              </a:ext>
            </a:extLst>
          </p:cNvPr>
          <p:cNvSpPr txBox="1"/>
          <p:nvPr/>
        </p:nvSpPr>
        <p:spPr>
          <a:xfrm>
            <a:off x="7003141" y="2525490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A98CEA8-1A3F-3DA2-5A73-6D0F3214F171}"/>
              </a:ext>
            </a:extLst>
          </p:cNvPr>
          <p:cNvSpPr txBox="1"/>
          <p:nvPr/>
        </p:nvSpPr>
        <p:spPr>
          <a:xfrm>
            <a:off x="7431313" y="2917373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3E2E18F-A1DF-60B7-E1B2-0288CA76BC69}"/>
              </a:ext>
            </a:extLst>
          </p:cNvPr>
          <p:cNvSpPr txBox="1"/>
          <p:nvPr/>
        </p:nvSpPr>
        <p:spPr>
          <a:xfrm>
            <a:off x="7743367" y="2917373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6D9451D-8D93-31C7-DF4C-97444027A8CA}"/>
              </a:ext>
            </a:extLst>
          </p:cNvPr>
          <p:cNvSpPr txBox="1"/>
          <p:nvPr/>
        </p:nvSpPr>
        <p:spPr>
          <a:xfrm>
            <a:off x="8178801" y="2910119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0E5BF98-8E50-1124-BC99-8F262025FE0D}"/>
              </a:ext>
            </a:extLst>
          </p:cNvPr>
          <p:cNvSpPr txBox="1"/>
          <p:nvPr/>
        </p:nvSpPr>
        <p:spPr>
          <a:xfrm>
            <a:off x="8490855" y="2910119"/>
            <a:ext cx="449943" cy="2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1DDE30F-1726-BD1F-AC96-901FE1734BD2}"/>
              </a:ext>
            </a:extLst>
          </p:cNvPr>
          <p:cNvSpPr txBox="1"/>
          <p:nvPr/>
        </p:nvSpPr>
        <p:spPr>
          <a:xfrm>
            <a:off x="3472544" y="2953655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67E064B-3760-F853-93D0-6FA7F64E801F}"/>
              </a:ext>
            </a:extLst>
          </p:cNvPr>
          <p:cNvSpPr txBox="1"/>
          <p:nvPr/>
        </p:nvSpPr>
        <p:spPr>
          <a:xfrm>
            <a:off x="3784598" y="2895599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2A75CB4-5A0E-2DE6-B391-198137B90906}"/>
              </a:ext>
            </a:extLst>
          </p:cNvPr>
          <p:cNvSpPr txBox="1"/>
          <p:nvPr/>
        </p:nvSpPr>
        <p:spPr>
          <a:xfrm>
            <a:off x="4234541" y="2859316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F19E7E0-5C7D-8F98-A6E6-37F92F324C98}"/>
              </a:ext>
            </a:extLst>
          </p:cNvPr>
          <p:cNvSpPr txBox="1"/>
          <p:nvPr/>
        </p:nvSpPr>
        <p:spPr>
          <a:xfrm>
            <a:off x="4546595" y="2801260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BD6278C-3DC2-ABA5-E06B-2CD74FB6193A}"/>
              </a:ext>
            </a:extLst>
          </p:cNvPr>
          <p:cNvSpPr txBox="1"/>
          <p:nvPr/>
        </p:nvSpPr>
        <p:spPr>
          <a:xfrm>
            <a:off x="7444016" y="3713839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8AF91D4-101B-E975-3615-8FE51AF534DA}"/>
              </a:ext>
            </a:extLst>
          </p:cNvPr>
          <p:cNvSpPr txBox="1"/>
          <p:nvPr/>
        </p:nvSpPr>
        <p:spPr>
          <a:xfrm>
            <a:off x="7756070" y="3579583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E9AB50B-791F-3C2D-A18A-4136A2A559DC}"/>
              </a:ext>
            </a:extLst>
          </p:cNvPr>
          <p:cNvSpPr txBox="1"/>
          <p:nvPr/>
        </p:nvSpPr>
        <p:spPr>
          <a:xfrm>
            <a:off x="8206013" y="3683000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EA29C17-5218-E0BE-E942-5F629C7C12E2}"/>
              </a:ext>
            </a:extLst>
          </p:cNvPr>
          <p:cNvSpPr txBox="1"/>
          <p:nvPr/>
        </p:nvSpPr>
        <p:spPr>
          <a:xfrm>
            <a:off x="8518067" y="3599544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E47D7D8-3134-CE94-C4C3-52CE59B35A27}"/>
              </a:ext>
            </a:extLst>
          </p:cNvPr>
          <p:cNvSpPr txBox="1"/>
          <p:nvPr/>
        </p:nvSpPr>
        <p:spPr>
          <a:xfrm>
            <a:off x="7482116" y="5771239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24C7754-C27E-AFCA-9AE7-5CAD63369235}"/>
              </a:ext>
            </a:extLst>
          </p:cNvPr>
          <p:cNvSpPr txBox="1"/>
          <p:nvPr/>
        </p:nvSpPr>
        <p:spPr>
          <a:xfrm>
            <a:off x="7781470" y="5497283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351CB4F-69B5-A6A1-29EF-3B45E9051FCF}"/>
              </a:ext>
            </a:extLst>
          </p:cNvPr>
          <p:cNvSpPr txBox="1"/>
          <p:nvPr/>
        </p:nvSpPr>
        <p:spPr>
          <a:xfrm>
            <a:off x="8231413" y="5943600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003A7D4-87BB-0D79-CA7A-E1B68DB9514E}"/>
              </a:ext>
            </a:extLst>
          </p:cNvPr>
          <p:cNvSpPr txBox="1"/>
          <p:nvPr/>
        </p:nvSpPr>
        <p:spPr>
          <a:xfrm>
            <a:off x="8543467" y="5618844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B2B185F-0EA2-D487-4B09-4EA90F4D387E}"/>
              </a:ext>
            </a:extLst>
          </p:cNvPr>
          <p:cNvSpPr txBox="1"/>
          <p:nvPr/>
        </p:nvSpPr>
        <p:spPr>
          <a:xfrm>
            <a:off x="3468916" y="5377539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CEB002E-7DC7-87FA-F57E-05B8D0DD8BD5}"/>
              </a:ext>
            </a:extLst>
          </p:cNvPr>
          <p:cNvSpPr txBox="1"/>
          <p:nvPr/>
        </p:nvSpPr>
        <p:spPr>
          <a:xfrm>
            <a:off x="3780970" y="5929083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8B5C307-E137-04B7-E171-FFD107E48D96}"/>
              </a:ext>
            </a:extLst>
          </p:cNvPr>
          <p:cNvSpPr txBox="1"/>
          <p:nvPr/>
        </p:nvSpPr>
        <p:spPr>
          <a:xfrm>
            <a:off x="4230913" y="5461000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CC5C7C2-A684-2F17-3016-2382CAF66E56}"/>
              </a:ext>
            </a:extLst>
          </p:cNvPr>
          <p:cNvSpPr txBox="1"/>
          <p:nvPr/>
        </p:nvSpPr>
        <p:spPr>
          <a:xfrm>
            <a:off x="4542967" y="5987144"/>
            <a:ext cx="38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67836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EC3B67C-115B-135B-4EA3-11AC52145DC7}"/>
              </a:ext>
            </a:extLst>
          </p:cNvPr>
          <p:cNvSpPr/>
          <p:nvPr/>
        </p:nvSpPr>
        <p:spPr>
          <a:xfrm>
            <a:off x="10595424" y="6343604"/>
            <a:ext cx="151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Joynt Maddox KE, Circulation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232F27-0AD3-4E0C-6E15-37BF3755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85" y="14518"/>
            <a:ext cx="4741926" cy="158419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7D92338-31C1-019E-EE4F-1A03DD1C06A8}"/>
              </a:ext>
            </a:extLst>
          </p:cNvPr>
          <p:cNvSpPr/>
          <p:nvPr/>
        </p:nvSpPr>
        <p:spPr>
          <a:xfrm>
            <a:off x="743859" y="1674344"/>
            <a:ext cx="10243457" cy="707886"/>
          </a:xfrm>
          <a:prstGeom prst="rect">
            <a:avLst/>
          </a:prstGeom>
          <a:solidFill>
            <a:srgbClr val="0000FF">
              <a:alpha val="2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Prevalence and number of US adults with cardiovascular disease and stroke in 2020 and 2050, by age group (using the 2015 - March 2020 NHANES and 2015 to 2019 MEPS)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3C39E9-0A7C-4138-83D6-6D6E99B61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87" y="2579669"/>
            <a:ext cx="7772400" cy="36680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49AC7E-248B-107E-0433-9862C86ED6D4}"/>
              </a:ext>
            </a:extLst>
          </p:cNvPr>
          <p:cNvSpPr txBox="1"/>
          <p:nvPr/>
        </p:nvSpPr>
        <p:spPr>
          <a:xfrm>
            <a:off x="2587171" y="3263899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7A83BF-77D8-1A64-AC27-22AF465B4A05}"/>
              </a:ext>
            </a:extLst>
          </p:cNvPr>
          <p:cNvSpPr txBox="1"/>
          <p:nvPr/>
        </p:nvSpPr>
        <p:spPr>
          <a:xfrm>
            <a:off x="3254825" y="3263899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D8F66A-4EE6-8180-577D-E1230A7023AA}"/>
              </a:ext>
            </a:extLst>
          </p:cNvPr>
          <p:cNvSpPr txBox="1"/>
          <p:nvPr/>
        </p:nvSpPr>
        <p:spPr>
          <a:xfrm>
            <a:off x="4254501" y="3256645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9BA9DA-A27B-1C02-DC38-CEE4621E9C45}"/>
              </a:ext>
            </a:extLst>
          </p:cNvPr>
          <p:cNvSpPr txBox="1"/>
          <p:nvPr/>
        </p:nvSpPr>
        <p:spPr>
          <a:xfrm>
            <a:off x="4909455" y="3256645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023731-5443-96B0-3DA6-2F14C9C792B7}"/>
              </a:ext>
            </a:extLst>
          </p:cNvPr>
          <p:cNvSpPr txBox="1"/>
          <p:nvPr/>
        </p:nvSpPr>
        <p:spPr>
          <a:xfrm>
            <a:off x="5990771" y="2654299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5E0358D-945D-B5FD-6380-E2A5E0214C87}"/>
              </a:ext>
            </a:extLst>
          </p:cNvPr>
          <p:cNvSpPr txBox="1"/>
          <p:nvPr/>
        </p:nvSpPr>
        <p:spPr>
          <a:xfrm>
            <a:off x="6633025" y="2654299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EBC128-B335-6F3B-8642-DE748D22BA9F}"/>
              </a:ext>
            </a:extLst>
          </p:cNvPr>
          <p:cNvSpPr txBox="1"/>
          <p:nvPr/>
        </p:nvSpPr>
        <p:spPr>
          <a:xfrm>
            <a:off x="7620001" y="2647045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6E9867-570F-8EDD-FFF4-75F98BD5FD46}"/>
              </a:ext>
            </a:extLst>
          </p:cNvPr>
          <p:cNvSpPr txBox="1"/>
          <p:nvPr/>
        </p:nvSpPr>
        <p:spPr>
          <a:xfrm>
            <a:off x="8224155" y="2647045"/>
            <a:ext cx="50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E048193-6811-DB04-E845-7A5644D3FF8E}"/>
              </a:ext>
            </a:extLst>
          </p:cNvPr>
          <p:cNvSpPr txBox="1"/>
          <p:nvPr/>
        </p:nvSpPr>
        <p:spPr>
          <a:xfrm>
            <a:off x="6050644" y="3918855"/>
            <a:ext cx="381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5EF2B37-454F-79E7-6070-F1D10592D95D}"/>
              </a:ext>
            </a:extLst>
          </p:cNvPr>
          <p:cNvSpPr txBox="1"/>
          <p:nvPr/>
        </p:nvSpPr>
        <p:spPr>
          <a:xfrm>
            <a:off x="6667498" y="3759199"/>
            <a:ext cx="381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5651255-4CDF-310D-135A-80EAD30C4A1D}"/>
              </a:ext>
            </a:extLst>
          </p:cNvPr>
          <p:cNvSpPr txBox="1"/>
          <p:nvPr/>
        </p:nvSpPr>
        <p:spPr>
          <a:xfrm>
            <a:off x="7688944" y="2953655"/>
            <a:ext cx="381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D6EC2D-8274-776A-3305-F2512FD1362F}"/>
              </a:ext>
            </a:extLst>
          </p:cNvPr>
          <p:cNvSpPr txBox="1"/>
          <p:nvPr/>
        </p:nvSpPr>
        <p:spPr>
          <a:xfrm>
            <a:off x="8280398" y="2946399"/>
            <a:ext cx="3810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260271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E459-4148-DD50-16D9-8827BE78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C20425-149A-BD8D-D958-66BEFA9A5F44}"/>
              </a:ext>
            </a:extLst>
          </p:cNvPr>
          <p:cNvSpPr txBox="1"/>
          <p:nvPr/>
        </p:nvSpPr>
        <p:spPr>
          <a:xfrm>
            <a:off x="4570650" y="3531872"/>
            <a:ext cx="1266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Prognosi CV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885238-72EB-BA21-CBA9-16474942173D}"/>
              </a:ext>
            </a:extLst>
          </p:cNvPr>
          <p:cNvSpPr txBox="1"/>
          <p:nvPr/>
        </p:nvSpPr>
        <p:spPr>
          <a:xfrm>
            <a:off x="2991639" y="902167"/>
            <a:ext cx="162856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Suscettibilità dei pazienti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31F311-EC25-59B8-C0DA-E9F789630426}"/>
              </a:ext>
            </a:extLst>
          </p:cNvPr>
          <p:cNvSpPr txBox="1"/>
          <p:nvPr/>
        </p:nvSpPr>
        <p:spPr>
          <a:xfrm>
            <a:off x="1902042" y="1843629"/>
            <a:ext cx="1426062" cy="338554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Obesità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1FE9DD-839F-BF08-570D-A8F6F3547F38}"/>
              </a:ext>
            </a:extLst>
          </p:cNvPr>
          <p:cNvSpPr txBox="1"/>
          <p:nvPr/>
        </p:nvSpPr>
        <p:spPr>
          <a:xfrm>
            <a:off x="3432788" y="1843629"/>
            <a:ext cx="1426062" cy="338554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Iperglicemia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B9BC8A-0166-8E07-809A-148B7EFBBCE2}"/>
              </a:ext>
            </a:extLst>
          </p:cNvPr>
          <p:cNvSpPr txBox="1"/>
          <p:nvPr/>
        </p:nvSpPr>
        <p:spPr>
          <a:xfrm>
            <a:off x="4937996" y="1843629"/>
            <a:ext cx="1426062" cy="338554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Dislipidemia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10B00E-8197-DB7B-6CCA-90ED42D4EEA7}"/>
              </a:ext>
            </a:extLst>
          </p:cNvPr>
          <p:cNvSpPr txBox="1"/>
          <p:nvPr/>
        </p:nvSpPr>
        <p:spPr>
          <a:xfrm>
            <a:off x="6596946" y="1560389"/>
            <a:ext cx="162856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Ischemia miocardica da alchilanti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B6E820-4A73-8BDB-AF34-B22B2F85062A}"/>
              </a:ext>
            </a:extLst>
          </p:cNvPr>
          <p:cNvSpPr txBox="1"/>
          <p:nvPr/>
        </p:nvSpPr>
        <p:spPr>
          <a:xfrm>
            <a:off x="8336838" y="2242614"/>
            <a:ext cx="162856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Antracicline e scompenso cardiaco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33C4C5-7154-B89F-0B0E-1060D4F84FFB}"/>
              </a:ext>
            </a:extLst>
          </p:cNvPr>
          <p:cNvSpPr txBox="1"/>
          <p:nvPr/>
        </p:nvSpPr>
        <p:spPr>
          <a:xfrm>
            <a:off x="10826568" y="4428519"/>
            <a:ext cx="120059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TKI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DEB8B3-F5F1-4217-8805-93AAC1CEECD6}"/>
              </a:ext>
            </a:extLst>
          </p:cNvPr>
          <p:cNvSpPr txBox="1"/>
          <p:nvPr/>
        </p:nvSpPr>
        <p:spPr>
          <a:xfrm>
            <a:off x="9146330" y="3992574"/>
            <a:ext cx="1200596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Endotelio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0C9F8C-A1F7-4003-107E-31E7C2909408}"/>
              </a:ext>
            </a:extLst>
          </p:cNvPr>
          <p:cNvSpPr txBox="1"/>
          <p:nvPr/>
        </p:nvSpPr>
        <p:spPr>
          <a:xfrm>
            <a:off x="7307790" y="3646099"/>
            <a:ext cx="1401408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Ipertensione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3861C8-39DE-E53C-1DDA-0DC4C14D3510}"/>
              </a:ext>
            </a:extLst>
          </p:cNvPr>
          <p:cNvSpPr txBox="1"/>
          <p:nvPr/>
        </p:nvSpPr>
        <p:spPr>
          <a:xfrm>
            <a:off x="7307790" y="4051670"/>
            <a:ext cx="1401408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Ins. renale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8CB750-98D6-EC14-9C03-8211FD477472}"/>
              </a:ext>
            </a:extLst>
          </p:cNvPr>
          <p:cNvSpPr txBox="1"/>
          <p:nvPr/>
        </p:nvSpPr>
        <p:spPr>
          <a:xfrm>
            <a:off x="7238331" y="4447123"/>
            <a:ext cx="1540326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Aterosclerosi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19F9EC-F542-97B6-FDD4-048BD02BDEC9}"/>
              </a:ext>
            </a:extLst>
          </p:cNvPr>
          <p:cNvSpPr txBox="1"/>
          <p:nvPr/>
        </p:nvSpPr>
        <p:spPr>
          <a:xfrm>
            <a:off x="9016374" y="4974827"/>
            <a:ext cx="1460509" cy="58477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Scompenso cardiaco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4EEC45-3F85-EA9E-231E-78C23FF4B845}"/>
              </a:ext>
            </a:extLst>
          </p:cNvPr>
          <p:cNvSpPr txBox="1"/>
          <p:nvPr/>
        </p:nvSpPr>
        <p:spPr>
          <a:xfrm>
            <a:off x="9016374" y="5615741"/>
            <a:ext cx="1460509" cy="33855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Metabolismo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0615F9B-28B0-8FFD-34AD-0DD60AE36DE2}"/>
              </a:ext>
            </a:extLst>
          </p:cNvPr>
          <p:cNvSpPr txBox="1"/>
          <p:nvPr/>
        </p:nvSpPr>
        <p:spPr>
          <a:xfrm>
            <a:off x="4629895" y="5994786"/>
            <a:ext cx="162856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 CV basale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B96A4E4-0F89-8D22-44DA-D562523B03E7}"/>
              </a:ext>
            </a:extLst>
          </p:cNvPr>
          <p:cNvSpPr txBox="1"/>
          <p:nvPr/>
        </p:nvSpPr>
        <p:spPr>
          <a:xfrm>
            <a:off x="2778379" y="5819741"/>
            <a:ext cx="162856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Cura personalizzata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876A871-0257-88B1-D2D9-DF3DC6A7A735}"/>
              </a:ext>
            </a:extLst>
          </p:cNvPr>
          <p:cNvSpPr txBox="1"/>
          <p:nvPr/>
        </p:nvSpPr>
        <p:spPr>
          <a:xfrm>
            <a:off x="1002085" y="5073517"/>
            <a:ext cx="162856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surveillance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della terapia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BE23750-A0AE-F217-4490-0107AFAC25ED}"/>
              </a:ext>
            </a:extLst>
          </p:cNvPr>
          <p:cNvSpPr txBox="1"/>
          <p:nvPr/>
        </p:nvSpPr>
        <p:spPr>
          <a:xfrm>
            <a:off x="6780684" y="5901054"/>
            <a:ext cx="172448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Therapy» Immunoterapia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1124C2D-6FDD-AF60-ABC3-050350DF2F15}"/>
              </a:ext>
            </a:extLst>
          </p:cNvPr>
          <p:cNvSpPr txBox="1"/>
          <p:nvPr/>
        </p:nvSpPr>
        <p:spPr>
          <a:xfrm>
            <a:off x="615588" y="4485616"/>
            <a:ext cx="1628568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Cure supporto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46E8C0-F192-81EE-EEB6-8570D9ED2E41}"/>
              </a:ext>
            </a:extLst>
          </p:cNvPr>
          <p:cNvSpPr txBox="1"/>
          <p:nvPr/>
        </p:nvSpPr>
        <p:spPr>
          <a:xfrm>
            <a:off x="57661" y="3047556"/>
            <a:ext cx="162856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 preventive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727D3A8-0E74-27C4-2926-F640C2847641}"/>
              </a:ext>
            </a:extLst>
          </p:cNvPr>
          <p:cNvSpPr txBox="1"/>
          <p:nvPr/>
        </p:nvSpPr>
        <p:spPr>
          <a:xfrm>
            <a:off x="1989876" y="2617936"/>
            <a:ext cx="1628568" cy="338554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Dieta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DA88CFD-19CB-C1B9-6060-92A7E9574949}"/>
              </a:ext>
            </a:extLst>
          </p:cNvPr>
          <p:cNvSpPr txBox="1"/>
          <p:nvPr/>
        </p:nvSpPr>
        <p:spPr>
          <a:xfrm>
            <a:off x="1991964" y="3038441"/>
            <a:ext cx="1628568" cy="584775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Stile di vita e attività fisica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D708D76-B153-632D-6DCD-B81D40151176}"/>
              </a:ext>
            </a:extLst>
          </p:cNvPr>
          <p:cNvSpPr txBox="1"/>
          <p:nvPr/>
        </p:nvSpPr>
        <p:spPr>
          <a:xfrm>
            <a:off x="1994052" y="3679598"/>
            <a:ext cx="1628568" cy="584775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Fattori di rischio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E991C2C-EEF6-F1E9-147A-C1682ACCB7B1}"/>
              </a:ext>
            </a:extLst>
          </p:cNvPr>
          <p:cNvCxnSpPr/>
          <p:nvPr/>
        </p:nvCxnSpPr>
        <p:spPr>
          <a:xfrm flipH="1">
            <a:off x="5824603" y="2617936"/>
            <a:ext cx="1315233" cy="1005280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EEB14FF-5238-BF2C-530C-32BB4DAFE71A}"/>
              </a:ext>
            </a:extLst>
          </p:cNvPr>
          <p:cNvCxnSpPr>
            <a:cxnSpLocks/>
          </p:cNvCxnSpPr>
          <p:nvPr/>
        </p:nvCxnSpPr>
        <p:spPr>
          <a:xfrm flipH="1">
            <a:off x="5874707" y="2688537"/>
            <a:ext cx="2366271" cy="1160775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arentesi graffa aperta 32">
            <a:extLst>
              <a:ext uri="{FF2B5EF4-FFF2-40B4-BE49-F238E27FC236}">
                <a16:creationId xmlns:a16="http://schemas.microsoft.com/office/drawing/2014/main" id="{FC331AFB-DC9C-8C71-9487-AECAE8835C62}"/>
              </a:ext>
            </a:extLst>
          </p:cNvPr>
          <p:cNvSpPr/>
          <p:nvPr/>
        </p:nvSpPr>
        <p:spPr>
          <a:xfrm>
            <a:off x="6956205" y="3683438"/>
            <a:ext cx="246389" cy="110868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652189A-58F4-6517-C6B7-90E1BB2D9DC4}"/>
              </a:ext>
            </a:extLst>
          </p:cNvPr>
          <p:cNvCxnSpPr>
            <a:cxnSpLocks/>
          </p:cNvCxnSpPr>
          <p:nvPr/>
        </p:nvCxnSpPr>
        <p:spPr>
          <a:xfrm flipH="1" flipV="1">
            <a:off x="5507318" y="4024357"/>
            <a:ext cx="1358009" cy="224711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arentesi graffa aperta 36">
            <a:extLst>
              <a:ext uri="{FF2B5EF4-FFF2-40B4-BE49-F238E27FC236}">
                <a16:creationId xmlns:a16="http://schemas.microsoft.com/office/drawing/2014/main" id="{EF3F55F2-77F1-15F7-5425-091F31DCF06F}"/>
              </a:ext>
            </a:extLst>
          </p:cNvPr>
          <p:cNvSpPr/>
          <p:nvPr/>
        </p:nvSpPr>
        <p:spPr>
          <a:xfrm rot="16200000">
            <a:off x="4082460" y="750885"/>
            <a:ext cx="169292" cy="317242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ED93CDAE-462C-0D1B-3EFA-1B185E5F2E55}"/>
              </a:ext>
            </a:extLst>
          </p:cNvPr>
          <p:cNvCxnSpPr>
            <a:cxnSpLocks/>
          </p:cNvCxnSpPr>
          <p:nvPr/>
        </p:nvCxnSpPr>
        <p:spPr>
          <a:xfrm>
            <a:off x="4175852" y="2538870"/>
            <a:ext cx="1094069" cy="1043357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E607CE16-47D2-9781-875F-2E2463A7F6E2}"/>
              </a:ext>
            </a:extLst>
          </p:cNvPr>
          <p:cNvCxnSpPr>
            <a:cxnSpLocks/>
          </p:cNvCxnSpPr>
          <p:nvPr/>
        </p:nvCxnSpPr>
        <p:spPr>
          <a:xfrm>
            <a:off x="3800714" y="1548267"/>
            <a:ext cx="1682913" cy="168087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A2C99550-F79D-0736-EF6C-C4DFE05B0A38}"/>
              </a:ext>
            </a:extLst>
          </p:cNvPr>
          <p:cNvCxnSpPr>
            <a:cxnSpLocks/>
          </p:cNvCxnSpPr>
          <p:nvPr/>
        </p:nvCxnSpPr>
        <p:spPr>
          <a:xfrm flipH="1">
            <a:off x="2549971" y="1550355"/>
            <a:ext cx="1257260" cy="213482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1044E8B2-1D24-967E-FBF3-BD69124AF255}"/>
              </a:ext>
            </a:extLst>
          </p:cNvPr>
          <p:cNvCxnSpPr>
            <a:cxnSpLocks/>
          </p:cNvCxnSpPr>
          <p:nvPr/>
        </p:nvCxnSpPr>
        <p:spPr>
          <a:xfrm>
            <a:off x="3840380" y="1537829"/>
            <a:ext cx="335472" cy="226008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F1FDD6D4-0BA3-1A4F-D29E-6BAF8D73B92D}"/>
              </a:ext>
            </a:extLst>
          </p:cNvPr>
          <p:cNvCxnSpPr>
            <a:cxnSpLocks/>
          </p:cNvCxnSpPr>
          <p:nvPr/>
        </p:nvCxnSpPr>
        <p:spPr>
          <a:xfrm flipH="1">
            <a:off x="10561104" y="4611658"/>
            <a:ext cx="200834" cy="1173360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F2136B3-6B1C-1ED8-BC30-00789D2E5901}"/>
              </a:ext>
            </a:extLst>
          </p:cNvPr>
          <p:cNvCxnSpPr>
            <a:cxnSpLocks/>
          </p:cNvCxnSpPr>
          <p:nvPr/>
        </p:nvCxnSpPr>
        <p:spPr>
          <a:xfrm flipH="1">
            <a:off x="10541513" y="4626272"/>
            <a:ext cx="209987" cy="640942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BD598E03-6FF2-DF0B-BA24-3F8D1F740F47}"/>
              </a:ext>
            </a:extLst>
          </p:cNvPr>
          <p:cNvCxnSpPr>
            <a:cxnSpLocks/>
          </p:cNvCxnSpPr>
          <p:nvPr/>
        </p:nvCxnSpPr>
        <p:spPr>
          <a:xfrm flipH="1" flipV="1">
            <a:off x="10423796" y="4220947"/>
            <a:ext cx="329792" cy="394887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54CD8F3F-AF7E-D3E6-0E56-121D24CC9171}"/>
              </a:ext>
            </a:extLst>
          </p:cNvPr>
          <p:cNvCxnSpPr>
            <a:cxnSpLocks/>
          </p:cNvCxnSpPr>
          <p:nvPr/>
        </p:nvCxnSpPr>
        <p:spPr>
          <a:xfrm flipH="1">
            <a:off x="8843287" y="4175336"/>
            <a:ext cx="254781" cy="450936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0652EC74-1D9A-7240-548B-ADD5499766A9}"/>
              </a:ext>
            </a:extLst>
          </p:cNvPr>
          <p:cNvCxnSpPr>
            <a:cxnSpLocks/>
          </p:cNvCxnSpPr>
          <p:nvPr/>
        </p:nvCxnSpPr>
        <p:spPr>
          <a:xfrm flipH="1">
            <a:off x="8763935" y="4189950"/>
            <a:ext cx="323695" cy="74423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5BF927DC-275E-8D14-5670-2AFDA527A331}"/>
              </a:ext>
            </a:extLst>
          </p:cNvPr>
          <p:cNvCxnSpPr>
            <a:cxnSpLocks/>
          </p:cNvCxnSpPr>
          <p:nvPr/>
        </p:nvCxnSpPr>
        <p:spPr>
          <a:xfrm flipH="1" flipV="1">
            <a:off x="8759926" y="3784625"/>
            <a:ext cx="329792" cy="394887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Parentesi graffa aperta 58">
            <a:extLst>
              <a:ext uri="{FF2B5EF4-FFF2-40B4-BE49-F238E27FC236}">
                <a16:creationId xmlns:a16="http://schemas.microsoft.com/office/drawing/2014/main" id="{E802DAF7-E3DC-0466-C42E-D007E522D359}"/>
              </a:ext>
            </a:extLst>
          </p:cNvPr>
          <p:cNvSpPr/>
          <p:nvPr/>
        </p:nvSpPr>
        <p:spPr>
          <a:xfrm flipH="1">
            <a:off x="3733380" y="2758142"/>
            <a:ext cx="119342" cy="1367090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6CB0B6A7-D625-7C29-ADCB-F63A412082E6}"/>
              </a:ext>
            </a:extLst>
          </p:cNvPr>
          <p:cNvCxnSpPr>
            <a:cxnSpLocks/>
          </p:cNvCxnSpPr>
          <p:nvPr/>
        </p:nvCxnSpPr>
        <p:spPr>
          <a:xfrm>
            <a:off x="3927420" y="3442830"/>
            <a:ext cx="700181" cy="354321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42999E2D-BB80-6A47-F1FC-98709914B5F0}"/>
              </a:ext>
            </a:extLst>
          </p:cNvPr>
          <p:cNvCxnSpPr>
            <a:cxnSpLocks/>
          </p:cNvCxnSpPr>
          <p:nvPr/>
        </p:nvCxnSpPr>
        <p:spPr>
          <a:xfrm flipV="1">
            <a:off x="3668603" y="4082563"/>
            <a:ext cx="1397462" cy="1627337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12E4ECB1-253B-B88B-694E-CBDFE5619D9C}"/>
              </a:ext>
            </a:extLst>
          </p:cNvPr>
          <p:cNvCxnSpPr>
            <a:cxnSpLocks/>
          </p:cNvCxnSpPr>
          <p:nvPr/>
        </p:nvCxnSpPr>
        <p:spPr>
          <a:xfrm flipH="1" flipV="1">
            <a:off x="5248321" y="4170843"/>
            <a:ext cx="86793" cy="1648898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5EEAB8D8-1E8D-3EE4-64F9-31E8B7A60C98}"/>
              </a:ext>
            </a:extLst>
          </p:cNvPr>
          <p:cNvCxnSpPr>
            <a:cxnSpLocks/>
          </p:cNvCxnSpPr>
          <p:nvPr/>
        </p:nvCxnSpPr>
        <p:spPr>
          <a:xfrm flipH="1" flipV="1">
            <a:off x="5460525" y="4249068"/>
            <a:ext cx="2081849" cy="1535950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CEF7CAC6-609C-354A-9BED-ED804F047522}"/>
              </a:ext>
            </a:extLst>
          </p:cNvPr>
          <p:cNvCxnSpPr>
            <a:cxnSpLocks/>
          </p:cNvCxnSpPr>
          <p:nvPr/>
        </p:nvCxnSpPr>
        <p:spPr>
          <a:xfrm flipV="1">
            <a:off x="2378245" y="4103898"/>
            <a:ext cx="2091123" cy="540403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12218942-E5D1-FAF4-4EB3-BAB695ECF911}"/>
              </a:ext>
            </a:extLst>
          </p:cNvPr>
          <p:cNvCxnSpPr>
            <a:cxnSpLocks/>
          </p:cNvCxnSpPr>
          <p:nvPr/>
        </p:nvCxnSpPr>
        <p:spPr>
          <a:xfrm flipV="1">
            <a:off x="1733284" y="3368407"/>
            <a:ext cx="258680" cy="5425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67AC3C22-240F-55F0-0A37-98026730DD53}"/>
              </a:ext>
            </a:extLst>
          </p:cNvPr>
          <p:cNvCxnSpPr>
            <a:cxnSpLocks/>
          </p:cNvCxnSpPr>
          <p:nvPr/>
        </p:nvCxnSpPr>
        <p:spPr>
          <a:xfrm>
            <a:off x="1738079" y="3351632"/>
            <a:ext cx="209987" cy="640942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7E82D407-8467-1F6C-C328-41F117BCE6A8}"/>
              </a:ext>
            </a:extLst>
          </p:cNvPr>
          <p:cNvCxnSpPr>
            <a:cxnSpLocks/>
          </p:cNvCxnSpPr>
          <p:nvPr/>
        </p:nvCxnSpPr>
        <p:spPr>
          <a:xfrm flipV="1">
            <a:off x="1746748" y="2894946"/>
            <a:ext cx="187370" cy="446248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Immagine 79">
            <a:extLst>
              <a:ext uri="{FF2B5EF4-FFF2-40B4-BE49-F238E27FC236}">
                <a16:creationId xmlns:a16="http://schemas.microsoft.com/office/drawing/2014/main" id="{E37A9037-C8E6-C681-D544-AE8F4044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28" y="90380"/>
            <a:ext cx="4954905" cy="708660"/>
          </a:xfrm>
          <a:prstGeom prst="rect">
            <a:avLst/>
          </a:prstGeom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C801DE7-7A28-49D7-93EC-123124AD5A8F}"/>
              </a:ext>
            </a:extLst>
          </p:cNvPr>
          <p:cNvSpPr txBox="1"/>
          <p:nvPr/>
        </p:nvSpPr>
        <p:spPr>
          <a:xfrm>
            <a:off x="5939125" y="676908"/>
            <a:ext cx="6151714" cy="646331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Fattori correlati alla prognosi CV in pazienti con neoplasie ematologiche (rosso/verde: fattori sfavorenti e protettivi) </a:t>
            </a:r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387A6BB4-7206-F16A-478A-E05A7C755A35}"/>
              </a:ext>
            </a:extLst>
          </p:cNvPr>
          <p:cNvSpPr/>
          <p:nvPr/>
        </p:nvSpPr>
        <p:spPr>
          <a:xfrm>
            <a:off x="10762133" y="5973586"/>
            <a:ext cx="1401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Doolub 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Expert Rev Cardiovasc Ther 2025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Parentesi graffa aperta 84">
            <a:extLst>
              <a:ext uri="{FF2B5EF4-FFF2-40B4-BE49-F238E27FC236}">
                <a16:creationId xmlns:a16="http://schemas.microsoft.com/office/drawing/2014/main" id="{BB6C8245-7B01-A0B8-16D8-B1F5CCC16FAF}"/>
              </a:ext>
            </a:extLst>
          </p:cNvPr>
          <p:cNvSpPr/>
          <p:nvPr/>
        </p:nvSpPr>
        <p:spPr>
          <a:xfrm>
            <a:off x="8745520" y="5002394"/>
            <a:ext cx="173408" cy="96442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730CAC4F-DCDE-1296-AAFE-58355C051EB5}"/>
              </a:ext>
            </a:extLst>
          </p:cNvPr>
          <p:cNvCxnSpPr>
            <a:cxnSpLocks/>
          </p:cNvCxnSpPr>
          <p:nvPr/>
        </p:nvCxnSpPr>
        <p:spPr>
          <a:xfrm flipH="1" flipV="1">
            <a:off x="5824603" y="4331087"/>
            <a:ext cx="2778015" cy="1164560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374B6F14-C271-C8E8-6D98-1A87ABB6DFA5}"/>
              </a:ext>
            </a:extLst>
          </p:cNvPr>
          <p:cNvCxnSpPr>
            <a:cxnSpLocks/>
          </p:cNvCxnSpPr>
          <p:nvPr/>
        </p:nvCxnSpPr>
        <p:spPr>
          <a:xfrm flipV="1">
            <a:off x="2768819" y="4103898"/>
            <a:ext cx="2002304" cy="1407674"/>
          </a:xfrm>
          <a:prstGeom prst="straightConnector1">
            <a:avLst/>
          </a:prstGeom>
          <a:ln>
            <a:solidFill>
              <a:srgbClr val="00B05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62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C510BEA-AFF4-8BE1-8960-B9435A8E96D7}"/>
              </a:ext>
            </a:extLst>
          </p:cNvPr>
          <p:cNvSpPr/>
          <p:nvPr/>
        </p:nvSpPr>
        <p:spPr>
          <a:xfrm>
            <a:off x="10763242" y="6299361"/>
            <a:ext cx="1401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Vrints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Heart J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EE39DA-1191-E37A-28AE-7E05AE3F2BF3}"/>
              </a:ext>
            </a:extLst>
          </p:cNvPr>
          <p:cNvSpPr txBox="1"/>
          <p:nvPr/>
        </p:nvSpPr>
        <p:spPr>
          <a:xfrm>
            <a:off x="804141" y="1193759"/>
            <a:ext cx="7302369" cy="369332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it-IT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 per un’aderenza a lungo termine ad uno stile di vita sano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9B771A-88DB-87EB-F943-43DB1B25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60" y="1721666"/>
            <a:ext cx="5078730" cy="50393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52D248-1BD5-F601-F172-847045F17A62}"/>
              </a:ext>
            </a:extLst>
          </p:cNvPr>
          <p:cNvSpPr txBox="1"/>
          <p:nvPr/>
        </p:nvSpPr>
        <p:spPr>
          <a:xfrm>
            <a:off x="7231594" y="4961238"/>
            <a:ext cx="3294743" cy="461665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mHealth:</a:t>
            </a:r>
            <a:r>
              <a:rPr lang="en-GB" sz="12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mobile device-based healthcare</a:t>
            </a:r>
            <a:endParaRPr lang="en-GB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PROMs:</a:t>
            </a:r>
            <a:r>
              <a:rPr lang="en-GB" sz="1200" b="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patient-reported outcome measures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73064A0-1E02-F442-8E5D-CA5A5E864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668" y="92570"/>
            <a:ext cx="7146290" cy="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3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CDA9-B543-FF6B-2995-8A5DB300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D951D7-1A3E-825B-D883-B4A02AE3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73" y="2547452"/>
            <a:ext cx="7772400" cy="38173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B09E27-E15A-02E3-3F5F-A3235AC05E05}"/>
              </a:ext>
            </a:extLst>
          </p:cNvPr>
          <p:cNvSpPr txBox="1"/>
          <p:nvPr/>
        </p:nvSpPr>
        <p:spPr>
          <a:xfrm>
            <a:off x="1132560" y="3194136"/>
            <a:ext cx="106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Cardiopatia ischemica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DE92CF-4904-BA5B-60DA-97A5B1F1F267}"/>
              </a:ext>
            </a:extLst>
          </p:cNvPr>
          <p:cNvSpPr txBox="1"/>
          <p:nvPr/>
        </p:nvSpPr>
        <p:spPr>
          <a:xfrm>
            <a:off x="1132560" y="4248408"/>
            <a:ext cx="11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Cerebrov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C3AD6D-C9F6-92F8-92B8-A71F014498C0}"/>
              </a:ext>
            </a:extLst>
          </p:cNvPr>
          <p:cNvSpPr txBox="1"/>
          <p:nvPr/>
        </p:nvSpPr>
        <p:spPr>
          <a:xfrm>
            <a:off x="1132560" y="4561558"/>
            <a:ext cx="11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Ipertensione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CADE36-4F6B-860D-989B-195D55BF2B57}"/>
              </a:ext>
            </a:extLst>
          </p:cNvPr>
          <p:cNvSpPr txBox="1"/>
          <p:nvPr/>
        </p:nvSpPr>
        <p:spPr>
          <a:xfrm>
            <a:off x="1132560" y="4764062"/>
            <a:ext cx="1255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Scompenso c.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BDCC5F-5702-B458-79EA-FCA4671F8E9B}"/>
              </a:ext>
            </a:extLst>
          </p:cNvPr>
          <p:cNvSpPr txBox="1"/>
          <p:nvPr/>
        </p:nvSpPr>
        <p:spPr>
          <a:xfrm>
            <a:off x="1132560" y="5116878"/>
            <a:ext cx="1255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Altre CV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3A6A58-9B63-1ABF-0C17-655EB9B3C08C}"/>
              </a:ext>
            </a:extLst>
          </p:cNvPr>
          <p:cNvSpPr txBox="1"/>
          <p:nvPr/>
        </p:nvSpPr>
        <p:spPr>
          <a:xfrm>
            <a:off x="3230212" y="3321484"/>
            <a:ext cx="693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54.5%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AA4512-56AD-BBAB-21BE-8ADC523EEE03}"/>
              </a:ext>
            </a:extLst>
          </p:cNvPr>
          <p:cNvSpPr txBox="1"/>
          <p:nvPr/>
        </p:nvSpPr>
        <p:spPr>
          <a:xfrm>
            <a:off x="3195896" y="4275548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14.1%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4E84A7-E684-CEB8-E6E0-8E6D9C9A763E}"/>
              </a:ext>
            </a:extLst>
          </p:cNvPr>
          <p:cNvSpPr txBox="1"/>
          <p:nvPr/>
        </p:nvSpPr>
        <p:spPr>
          <a:xfrm>
            <a:off x="3195896" y="4538594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8.0%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AF5FB8-18FC-55AD-244F-FCACC37F47BE}"/>
              </a:ext>
            </a:extLst>
          </p:cNvPr>
          <p:cNvSpPr txBox="1"/>
          <p:nvPr/>
        </p:nvSpPr>
        <p:spPr>
          <a:xfrm>
            <a:off x="3168035" y="4741098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ACD8D9-42F4-76E8-1618-D28E6A9EA031}"/>
              </a:ext>
            </a:extLst>
          </p:cNvPr>
          <p:cNvSpPr txBox="1"/>
          <p:nvPr/>
        </p:nvSpPr>
        <p:spPr>
          <a:xfrm>
            <a:off x="3168035" y="5043810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17.9%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33229A-9130-AF20-D5C7-A532AF123751}"/>
              </a:ext>
            </a:extLst>
          </p:cNvPr>
          <p:cNvSpPr txBox="1"/>
          <p:nvPr/>
        </p:nvSpPr>
        <p:spPr>
          <a:xfrm>
            <a:off x="4372166" y="3323572"/>
            <a:ext cx="693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48.5%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AF6243D-46F3-F858-A24D-374C12534BE9}"/>
              </a:ext>
            </a:extLst>
          </p:cNvPr>
          <p:cNvSpPr txBox="1"/>
          <p:nvPr/>
        </p:nvSpPr>
        <p:spPr>
          <a:xfrm>
            <a:off x="4337850" y="4164902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17.0%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8A5D555-A27D-2B14-EB89-99EBFFDFF288}"/>
              </a:ext>
            </a:extLst>
          </p:cNvPr>
          <p:cNvSpPr txBox="1"/>
          <p:nvPr/>
        </p:nvSpPr>
        <p:spPr>
          <a:xfrm>
            <a:off x="4337850" y="4465526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8.0%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F03AAC7-3490-7B3C-56C1-C2136034C938}"/>
              </a:ext>
            </a:extLst>
          </p:cNvPr>
          <p:cNvSpPr txBox="1"/>
          <p:nvPr/>
        </p:nvSpPr>
        <p:spPr>
          <a:xfrm>
            <a:off x="4309989" y="4655504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7.6%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5C9CE35-AC16-7AF5-20B4-F41BCDE55C7A}"/>
              </a:ext>
            </a:extLst>
          </p:cNvPr>
          <p:cNvSpPr txBox="1"/>
          <p:nvPr/>
        </p:nvSpPr>
        <p:spPr>
          <a:xfrm>
            <a:off x="4309989" y="5033372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19.0%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DFCACC-62A1-BB5B-EF2A-7E752B1DB7DF}"/>
              </a:ext>
            </a:extLst>
          </p:cNvPr>
          <p:cNvSpPr txBox="1"/>
          <p:nvPr/>
        </p:nvSpPr>
        <p:spPr>
          <a:xfrm>
            <a:off x="5514120" y="3325660"/>
            <a:ext cx="693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53.4%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677B5DF-CAB1-02F9-7202-9E60F2387BE9}"/>
              </a:ext>
            </a:extLst>
          </p:cNvPr>
          <p:cNvSpPr txBox="1"/>
          <p:nvPr/>
        </p:nvSpPr>
        <p:spPr>
          <a:xfrm>
            <a:off x="5479804" y="4166990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10.7%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56AD10D-1499-27E6-C4AC-B793EC3F876C}"/>
              </a:ext>
            </a:extLst>
          </p:cNvPr>
          <p:cNvSpPr txBox="1"/>
          <p:nvPr/>
        </p:nvSpPr>
        <p:spPr>
          <a:xfrm>
            <a:off x="5479804" y="4442562"/>
            <a:ext cx="76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8.1%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9D3AC48-874E-375D-3E0E-2CBDB97FD443}"/>
              </a:ext>
            </a:extLst>
          </p:cNvPr>
          <p:cNvSpPr txBox="1"/>
          <p:nvPr/>
        </p:nvSpPr>
        <p:spPr>
          <a:xfrm>
            <a:off x="5451943" y="4632540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7.6%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330987A-53FE-4F5E-081B-50BE1E34B819}"/>
              </a:ext>
            </a:extLst>
          </p:cNvPr>
          <p:cNvSpPr txBox="1"/>
          <p:nvPr/>
        </p:nvSpPr>
        <p:spPr>
          <a:xfrm>
            <a:off x="5451943" y="4997882"/>
            <a:ext cx="817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20.2%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BC6E01D-5FA9-E87E-E090-A63EA9F7C099}"/>
              </a:ext>
            </a:extLst>
          </p:cNvPr>
          <p:cNvSpPr txBox="1"/>
          <p:nvPr/>
        </p:nvSpPr>
        <p:spPr>
          <a:xfrm>
            <a:off x="4237642" y="2311054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18,783,779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F73BD7-10D4-1425-5B18-1F3252929B47}"/>
              </a:ext>
            </a:extLst>
          </p:cNvPr>
          <p:cNvSpPr txBox="1"/>
          <p:nvPr/>
        </p:nvSpPr>
        <p:spPr>
          <a:xfrm>
            <a:off x="3087338" y="2313142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659,637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AB9B424-D0B3-CEEB-1EE3-C8865943184C}"/>
              </a:ext>
            </a:extLst>
          </p:cNvPr>
          <p:cNvSpPr txBox="1"/>
          <p:nvPr/>
        </p:nvSpPr>
        <p:spPr>
          <a:xfrm>
            <a:off x="6544514" y="2313142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35,058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6CF452F-A1A4-80C9-FEE2-F51BCEC913A4}"/>
              </a:ext>
            </a:extLst>
          </p:cNvPr>
          <p:cNvSpPr txBox="1"/>
          <p:nvPr/>
        </p:nvSpPr>
        <p:spPr>
          <a:xfrm>
            <a:off x="5394210" y="2315230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88,146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628CF33-07D6-D5EF-8B42-4CAD371D5B08}"/>
              </a:ext>
            </a:extLst>
          </p:cNvPr>
          <p:cNvSpPr txBox="1"/>
          <p:nvPr/>
        </p:nvSpPr>
        <p:spPr>
          <a:xfrm>
            <a:off x="8801282" y="2302704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18,992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24E3E4C-7FA2-FC50-D507-2417920749E4}"/>
              </a:ext>
            </a:extLst>
          </p:cNvPr>
          <p:cNvSpPr txBox="1"/>
          <p:nvPr/>
        </p:nvSpPr>
        <p:spPr>
          <a:xfrm>
            <a:off x="7650978" y="2304792"/>
            <a:ext cx="948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34,096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53A4F6A-02D2-6723-509E-7F71CB9FCB33}"/>
              </a:ext>
            </a:extLst>
          </p:cNvPr>
          <p:cNvSpPr txBox="1"/>
          <p:nvPr/>
        </p:nvSpPr>
        <p:spPr>
          <a:xfrm>
            <a:off x="957531" y="1373600"/>
            <a:ext cx="10250341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Cause di mortalità CV nei pazienti senza neoplasia, con tutte I tipi di neoplasia e con neoplasia ematologica (CDC WONDER platform, USA; 1999-2020)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165D219-E174-646A-D058-12E6DE09B517}"/>
              </a:ext>
            </a:extLst>
          </p:cNvPr>
          <p:cNvSpPr/>
          <p:nvPr/>
        </p:nvSpPr>
        <p:spPr>
          <a:xfrm>
            <a:off x="10763242" y="5993017"/>
            <a:ext cx="1401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Doolub 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Expert Rev Cardiovasc Ther 2025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AA8FB9A-C77A-123A-9350-6BCFCC006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34" y="182878"/>
            <a:ext cx="6606540" cy="944880"/>
          </a:xfrm>
          <a:prstGeom prst="rect">
            <a:avLst/>
          </a:prstGeom>
        </p:spPr>
      </p:pic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B3131408-10F2-D01D-903C-E17032AB72FE}"/>
              </a:ext>
            </a:extLst>
          </p:cNvPr>
          <p:cNvSpPr/>
          <p:nvPr/>
        </p:nvSpPr>
        <p:spPr>
          <a:xfrm>
            <a:off x="5298510" y="2192055"/>
            <a:ext cx="4696217" cy="4172759"/>
          </a:xfrm>
          <a:prstGeom prst="roundRect">
            <a:avLst/>
          </a:prstGeom>
          <a:noFill/>
          <a:ln w="254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23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C566-90C4-A2B7-9297-36C6D99EB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3B45B54-0E8F-2055-F388-522473B57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1672806"/>
            <a:ext cx="6772275" cy="48101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98C37F6-9333-0D57-AAAA-63BE3C9D6DD3}"/>
              </a:ext>
            </a:extLst>
          </p:cNvPr>
          <p:cNvSpPr/>
          <p:nvPr/>
        </p:nvSpPr>
        <p:spPr>
          <a:xfrm>
            <a:off x="10763242" y="6319354"/>
            <a:ext cx="1401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Powell-Wiley TM,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Circulation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F026BE-DE9E-1578-C2DC-E0C90731B9CA}"/>
              </a:ext>
            </a:extLst>
          </p:cNvPr>
          <p:cNvSpPr txBox="1"/>
          <p:nvPr/>
        </p:nvSpPr>
        <p:spPr>
          <a:xfrm>
            <a:off x="1434082" y="1128092"/>
            <a:ext cx="7279613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Relazione tra obesità e aritmie ventricolari e sopraventricolari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2781A62-889B-D4E0-6437-79F01AEC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63" y="143433"/>
            <a:ext cx="6267450" cy="8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3">
            <a:extLst>
              <a:ext uri="{FF2B5EF4-FFF2-40B4-BE49-F238E27FC236}">
                <a16:creationId xmlns:a16="http://schemas.microsoft.com/office/drawing/2014/main" id="{A021BBB8-3A66-ED1B-28D4-56267DF191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834614"/>
              </p:ext>
            </p:extLst>
          </p:nvPr>
        </p:nvGraphicFramePr>
        <p:xfrm>
          <a:off x="2060136" y="1888148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31C1A6-132C-99DA-5B65-19D0B289C83E}"/>
              </a:ext>
            </a:extLst>
          </p:cNvPr>
          <p:cNvSpPr txBox="1"/>
          <p:nvPr/>
        </p:nvSpPr>
        <p:spPr>
          <a:xfrm>
            <a:off x="5559934" y="6354141"/>
            <a:ext cx="132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Età (anni)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6D3FA0-4345-7D84-D5D1-721A4BAF5E7E}"/>
              </a:ext>
            </a:extLst>
          </p:cNvPr>
          <p:cNvSpPr txBox="1"/>
          <p:nvPr/>
        </p:nvSpPr>
        <p:spPr>
          <a:xfrm rot="16200000">
            <a:off x="1442147" y="3609611"/>
            <a:ext cx="70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A20A2A0-2A6E-7EA7-4525-7A32A67E4E97}"/>
              </a:ext>
            </a:extLst>
          </p:cNvPr>
          <p:cNvSpPr/>
          <p:nvPr/>
        </p:nvSpPr>
        <p:spPr>
          <a:xfrm>
            <a:off x="2107238" y="755355"/>
            <a:ext cx="6386774" cy="677108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Mortalità per infarto miocardico in Italia, per età (2017)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Dati estratti il 23 mar 2020, da 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I.Stat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http://dati.istat.it/#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2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5E50129-E5E8-EF73-A5F0-C11136C6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1" y="1037668"/>
            <a:ext cx="6534150" cy="58140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87BF0B-7905-3FF3-E44A-A009D3F3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701" y="3384610"/>
            <a:ext cx="3804920" cy="10210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A4AE80-90D7-294A-6E35-EE53F1A2B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23" y="111510"/>
            <a:ext cx="2330704" cy="8031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18530C-009C-951A-D73B-EBD04A5BCA72}"/>
              </a:ext>
            </a:extLst>
          </p:cNvPr>
          <p:cNvSpPr txBox="1"/>
          <p:nvPr/>
        </p:nvSpPr>
        <p:spPr>
          <a:xfrm>
            <a:off x="7511049" y="89469"/>
            <a:ext cx="446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Corriere della Sera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Domenica 4 Maggio 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5CCE3F-2EDE-AAD6-86CA-C8E0604F1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701" y="1371707"/>
            <a:ext cx="3813456" cy="1346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16AE31-7645-4C2A-8E2A-28824806B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0701" y="5011759"/>
            <a:ext cx="3802807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37C30-76BA-79BF-C30D-70ACE8A0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B618E0-ADA7-575E-FA85-6FFB965E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955" y="1421122"/>
            <a:ext cx="7124700" cy="52895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7FD456-F499-A7A2-9E90-A81500DAEAA8}"/>
              </a:ext>
            </a:extLst>
          </p:cNvPr>
          <p:cNvSpPr txBox="1"/>
          <p:nvPr/>
        </p:nvSpPr>
        <p:spPr>
          <a:xfrm>
            <a:off x="234779" y="997862"/>
            <a:ext cx="11442356" cy="400110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Associazione della durata del sonno con 12 malattie cardiovascolari (UK Biobank, 404,044 soggetti)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B4967A2-B515-5E71-41DD-26A68A16F093}"/>
              </a:ext>
            </a:extLst>
          </p:cNvPr>
          <p:cNvSpPr/>
          <p:nvPr/>
        </p:nvSpPr>
        <p:spPr>
          <a:xfrm>
            <a:off x="10725664" y="6331219"/>
            <a:ext cx="1401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Heart J 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3BDBE2-0976-1290-826A-7F205E2B5615}"/>
              </a:ext>
            </a:extLst>
          </p:cNvPr>
          <p:cNvSpPr txBox="1"/>
          <p:nvPr/>
        </p:nvSpPr>
        <p:spPr>
          <a:xfrm>
            <a:off x="148280" y="3620996"/>
            <a:ext cx="2286001" cy="1815882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Ogni 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 in più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sonno riduce: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Ipertensione: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Coronarica Cronica: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Fibrillazione atriale: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Embolia polmonare: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5117B8-034C-6618-9A41-4BB11B9469C6}"/>
              </a:ext>
            </a:extLst>
          </p:cNvPr>
          <p:cNvSpPr txBox="1"/>
          <p:nvPr/>
        </p:nvSpPr>
        <p:spPr>
          <a:xfrm>
            <a:off x="9184690" y="3316196"/>
            <a:ext cx="2380709" cy="1815882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sonno è breve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aumentano: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Ipertensione: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Infarto miocardico: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Malattia coronarica: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Coronarica cronica: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Embolia polmonare: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73042E-132D-A0E6-E5E6-227055C36CBD}"/>
              </a:ext>
            </a:extLst>
          </p:cNvPr>
          <p:cNvSpPr txBox="1"/>
          <p:nvPr/>
        </p:nvSpPr>
        <p:spPr>
          <a:xfrm>
            <a:off x="9184690" y="5317433"/>
            <a:ext cx="2380709" cy="523220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Durata del sonno 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lunga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Nessun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rischio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0722E92-9F33-3B8C-AFAA-B3F0F76B9125}"/>
              </a:ext>
            </a:extLst>
          </p:cNvPr>
          <p:cNvCxnSpPr>
            <a:cxnSpLocks/>
          </p:cNvCxnSpPr>
          <p:nvPr/>
        </p:nvCxnSpPr>
        <p:spPr>
          <a:xfrm>
            <a:off x="2298357" y="5535827"/>
            <a:ext cx="654908" cy="160638"/>
          </a:xfrm>
          <a:prstGeom prst="straightConnector1">
            <a:avLst/>
          </a:prstGeom>
          <a:ln w="25400">
            <a:solidFill>
              <a:srgbClr val="00B050"/>
            </a:solidFill>
            <a:headEnd type="arrow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9AFAC73-5568-44F9-85BB-82188C68A92E}"/>
              </a:ext>
            </a:extLst>
          </p:cNvPr>
          <p:cNvCxnSpPr>
            <a:cxnSpLocks/>
          </p:cNvCxnSpPr>
          <p:nvPr/>
        </p:nvCxnSpPr>
        <p:spPr>
          <a:xfrm flipH="1">
            <a:off x="6561438" y="4349578"/>
            <a:ext cx="2520778" cy="1491075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0F8FB82-68BE-49CA-8CCF-119A34C80DDC}"/>
              </a:ext>
            </a:extLst>
          </p:cNvPr>
          <p:cNvCxnSpPr>
            <a:cxnSpLocks/>
          </p:cNvCxnSpPr>
          <p:nvPr/>
        </p:nvCxnSpPr>
        <p:spPr>
          <a:xfrm flipH="1">
            <a:off x="8686291" y="5579043"/>
            <a:ext cx="448971" cy="577660"/>
          </a:xfrm>
          <a:prstGeom prst="straightConnector1">
            <a:avLst/>
          </a:prstGeom>
          <a:ln w="25400">
            <a:solidFill>
              <a:srgbClr val="00B050"/>
            </a:solidFill>
            <a:headEnd type="arrow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07AE81C6-4D22-8B3E-FE23-55E2C454F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281" y="0"/>
            <a:ext cx="3688080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E417B3D-FCDF-9A26-DBBA-D1ECA114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118" y="2013203"/>
            <a:ext cx="7772400" cy="41593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0B994D-AF10-79E1-C355-C7E7755E9252}"/>
              </a:ext>
            </a:extLst>
          </p:cNvPr>
          <p:cNvSpPr txBox="1"/>
          <p:nvPr/>
        </p:nvSpPr>
        <p:spPr>
          <a:xfrm>
            <a:off x="1367280" y="1167882"/>
            <a:ext cx="9805711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Posibilità di sviluppare infarto miocardico con storia di neoplasia ematologica (meta-analisi di 15 studi; 178,602 casi, 1,782,212 controlli)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578D9F0-7008-6BAE-CB88-20CA70FF9C61}"/>
              </a:ext>
            </a:extLst>
          </p:cNvPr>
          <p:cNvSpPr/>
          <p:nvPr/>
        </p:nvSpPr>
        <p:spPr>
          <a:xfrm>
            <a:off x="10768544" y="6156584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Yong JH,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Cardiol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0111C530-40B8-27E8-8E33-4F70148B0807}"/>
              </a:ext>
            </a:extLst>
          </p:cNvPr>
          <p:cNvCxnSpPr/>
          <p:nvPr/>
        </p:nvCxnSpPr>
        <p:spPr>
          <a:xfrm>
            <a:off x="7816241" y="2517732"/>
            <a:ext cx="0" cy="3194136"/>
          </a:xfrm>
          <a:prstGeom prst="line">
            <a:avLst/>
          </a:prstGeom>
          <a:ln w="31750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C87D7FFF-2676-99B1-48C3-3ABF47BBDB34}"/>
              </a:ext>
            </a:extLst>
          </p:cNvPr>
          <p:cNvSpPr/>
          <p:nvPr/>
        </p:nvSpPr>
        <p:spPr>
          <a:xfrm>
            <a:off x="2338754" y="5451231"/>
            <a:ext cx="6084277" cy="260637"/>
          </a:xfrm>
          <a:prstGeom prst="roundRect">
            <a:avLst/>
          </a:prstGeom>
          <a:noFill/>
          <a:ln w="25400">
            <a:solidFill>
              <a:srgbClr val="FF2F9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4FB126A-22EC-412D-DA55-D9A80FE0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7930"/>
            <a:ext cx="7772400" cy="8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4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F69B88-6EC7-667F-CEB0-BD49260542E9}"/>
              </a:ext>
            </a:extLst>
          </p:cNvPr>
          <p:cNvSpPr txBox="1"/>
          <p:nvPr/>
        </p:nvSpPr>
        <p:spPr>
          <a:xfrm>
            <a:off x="1166864" y="1393350"/>
            <a:ext cx="9805711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Posibilità di sviluppare scompenso cardiaco con storia di neoplasia ematologica (meta-analisi di 15 studi; 178,602 casi, 1,782,212 controlli)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745ACF6-0576-2C38-0870-AF8EDF542A90}"/>
              </a:ext>
            </a:extLst>
          </p:cNvPr>
          <p:cNvSpPr/>
          <p:nvPr/>
        </p:nvSpPr>
        <p:spPr>
          <a:xfrm>
            <a:off x="10768544" y="6156584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Yong JH,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Cardiol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5E7BF2-30C8-F244-4381-C8345648C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84" y="117930"/>
            <a:ext cx="7772400" cy="8773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F70589-56D6-2E7F-44C1-FA6CA8BE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18624"/>
            <a:ext cx="7772400" cy="2272105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4F288F9A-DA8B-FEC6-E011-1066D0BE054C}"/>
              </a:ext>
            </a:extLst>
          </p:cNvPr>
          <p:cNvCxnSpPr>
            <a:cxnSpLocks/>
          </p:cNvCxnSpPr>
          <p:nvPr/>
        </p:nvCxnSpPr>
        <p:spPr>
          <a:xfrm>
            <a:off x="7941501" y="3081403"/>
            <a:ext cx="0" cy="1402915"/>
          </a:xfrm>
          <a:prstGeom prst="line">
            <a:avLst/>
          </a:prstGeom>
          <a:ln w="31750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CF21B53-13A4-C754-FCC2-D6E48E8B1904}"/>
              </a:ext>
            </a:extLst>
          </p:cNvPr>
          <p:cNvSpPr/>
          <p:nvPr/>
        </p:nvSpPr>
        <p:spPr>
          <a:xfrm>
            <a:off x="2852321" y="4223681"/>
            <a:ext cx="6084277" cy="260637"/>
          </a:xfrm>
          <a:prstGeom prst="roundRect">
            <a:avLst/>
          </a:prstGeom>
          <a:noFill/>
          <a:ln w="25400">
            <a:solidFill>
              <a:srgbClr val="FF2F9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11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709D1D-CA2D-61DE-8C44-45C02990E73C}"/>
              </a:ext>
            </a:extLst>
          </p:cNvPr>
          <p:cNvSpPr txBox="1"/>
          <p:nvPr/>
        </p:nvSpPr>
        <p:spPr>
          <a:xfrm>
            <a:off x="1166864" y="1293142"/>
            <a:ext cx="9805711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noProof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Posibilità di sviluppare ictus con storia di neoplasia ematologica (meta-analisi di 15 studi; 178,602 casi, 1,782,212 controlli)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850976B-BBDC-BCAC-8199-E591EDF1C52D}"/>
              </a:ext>
            </a:extLst>
          </p:cNvPr>
          <p:cNvSpPr/>
          <p:nvPr/>
        </p:nvSpPr>
        <p:spPr>
          <a:xfrm>
            <a:off x="10768544" y="6156584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Yong JH,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J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Cardiol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E96237-F9D4-7A23-48D9-AB6165BD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84" y="117930"/>
            <a:ext cx="7772400" cy="8773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1E3E18-1EBA-D837-321A-41D5B405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436" y="2270642"/>
            <a:ext cx="7772400" cy="4095408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3C6B6393-A895-0CAF-CFA4-89F5E60B7AB4}"/>
              </a:ext>
            </a:extLst>
          </p:cNvPr>
          <p:cNvCxnSpPr/>
          <p:nvPr/>
        </p:nvCxnSpPr>
        <p:spPr>
          <a:xfrm>
            <a:off x="8166969" y="2768252"/>
            <a:ext cx="0" cy="3194136"/>
          </a:xfrm>
          <a:prstGeom prst="line">
            <a:avLst/>
          </a:prstGeom>
          <a:ln w="31750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1EA7FC8-C3E9-27A1-58B1-E258ABD25559}"/>
              </a:ext>
            </a:extLst>
          </p:cNvPr>
          <p:cNvSpPr/>
          <p:nvPr/>
        </p:nvSpPr>
        <p:spPr>
          <a:xfrm>
            <a:off x="2385164" y="5699343"/>
            <a:ext cx="6275861" cy="275572"/>
          </a:xfrm>
          <a:prstGeom prst="roundRect">
            <a:avLst/>
          </a:prstGeom>
          <a:noFill/>
          <a:ln w="25400">
            <a:solidFill>
              <a:srgbClr val="FF2F9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32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C43C-B211-BADE-C747-7AA3AA767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5872F3-47E3-6302-86AF-8E6C224AC713}"/>
              </a:ext>
            </a:extLst>
          </p:cNvPr>
          <p:cNvSpPr txBox="1"/>
          <p:nvPr/>
        </p:nvSpPr>
        <p:spPr>
          <a:xfrm>
            <a:off x="514657" y="1509612"/>
            <a:ext cx="11115364" cy="707886"/>
          </a:xfrm>
          <a:prstGeom prst="rect">
            <a:avLst/>
          </a:prstGeom>
          <a:solidFill>
            <a:srgbClr val="0432FF">
              <a:alpha val="1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Incidenza di fibrillazione atriale in soggetti trattati con ibrutinib in base a ipertensione arteriosa e scompenso cardiaco (N=189; età: 72 anni; uomini: 65%; FA: 29%; tempo evento: 9 mesi; 2013-9)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77B9B2D-9B29-2CF0-54D7-08C2DA2AFB7D}"/>
              </a:ext>
            </a:extLst>
          </p:cNvPr>
          <p:cNvSpPr/>
          <p:nvPr/>
        </p:nvSpPr>
        <p:spPr>
          <a:xfrm>
            <a:off x="10763242" y="6164473"/>
            <a:ext cx="14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Onitilo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 Med Res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CB38F2-732E-1DC7-397B-A53E77304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635" y="2617440"/>
            <a:ext cx="6047613" cy="30449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4D4BE-1CE1-4D97-F273-CFCB3EA834EC}"/>
              </a:ext>
            </a:extLst>
          </p:cNvPr>
          <p:cNvSpPr txBox="1"/>
          <p:nvPr/>
        </p:nvSpPr>
        <p:spPr>
          <a:xfrm>
            <a:off x="4789940" y="5749096"/>
            <a:ext cx="165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 (mesi)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9E7A6F-85F7-289B-A3DF-D3E4C6C942C0}"/>
              </a:ext>
            </a:extLst>
          </p:cNvPr>
          <p:cNvSpPr txBox="1"/>
          <p:nvPr/>
        </p:nvSpPr>
        <p:spPr>
          <a:xfrm rot="16200000">
            <a:off x="1164984" y="3719038"/>
            <a:ext cx="222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Pazienti senza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fibrillazione atriale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2F9DF7-7BD8-F3EA-5BCD-0F87F324F7F1}"/>
              </a:ext>
            </a:extLst>
          </p:cNvPr>
          <p:cNvSpPr txBox="1"/>
          <p:nvPr/>
        </p:nvSpPr>
        <p:spPr>
          <a:xfrm>
            <a:off x="6542536" y="2717456"/>
            <a:ext cx="178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Senza ipertensione o scompenso cardiaco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7E097D0-93F3-1881-FB64-109C540B2AC0}"/>
              </a:ext>
            </a:extLst>
          </p:cNvPr>
          <p:cNvSpPr txBox="1"/>
          <p:nvPr/>
        </p:nvSpPr>
        <p:spPr>
          <a:xfrm>
            <a:off x="6842584" y="3855712"/>
            <a:ext cx="1487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Solo ipertensione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6F7AAF-F753-743C-8ABF-2B3F5696E4EE}"/>
              </a:ext>
            </a:extLst>
          </p:cNvPr>
          <p:cNvSpPr txBox="1"/>
          <p:nvPr/>
        </p:nvSpPr>
        <p:spPr>
          <a:xfrm>
            <a:off x="6752088" y="4670096"/>
            <a:ext cx="148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Solo scompenso cardiaco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A114AB-2DEC-0C5C-CB46-DC945D2B6EF4}"/>
              </a:ext>
            </a:extLst>
          </p:cNvPr>
          <p:cNvSpPr txBox="1"/>
          <p:nvPr/>
        </p:nvSpPr>
        <p:spPr>
          <a:xfrm>
            <a:off x="8509456" y="3041312"/>
            <a:ext cx="148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 a 12 mesi: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8785203-FA1A-6445-7BA1-0863319BF142}"/>
              </a:ext>
            </a:extLst>
          </p:cNvPr>
          <p:cNvSpPr txBox="1"/>
          <p:nvPr/>
        </p:nvSpPr>
        <p:spPr>
          <a:xfrm>
            <a:off x="8504687" y="3965241"/>
            <a:ext cx="1596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 a 12 mesi: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5B236C-A92E-E2E8-1DC4-AD3BEC1A5078}"/>
              </a:ext>
            </a:extLst>
          </p:cNvPr>
          <p:cNvSpPr txBox="1"/>
          <p:nvPr/>
        </p:nvSpPr>
        <p:spPr>
          <a:xfrm>
            <a:off x="8499924" y="4917742"/>
            <a:ext cx="1596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 a 12 mesi: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4BEF02C-EA5D-8FA8-F4A8-271D5DD84FA4}"/>
              </a:ext>
            </a:extLst>
          </p:cNvPr>
          <p:cNvSpPr txBox="1"/>
          <p:nvPr/>
        </p:nvSpPr>
        <p:spPr>
          <a:xfrm>
            <a:off x="9990602" y="3036547"/>
            <a:ext cx="92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270514-CC68-A3D1-C373-D32DF96CA9A3}"/>
              </a:ext>
            </a:extLst>
          </p:cNvPr>
          <p:cNvSpPr txBox="1"/>
          <p:nvPr/>
        </p:nvSpPr>
        <p:spPr>
          <a:xfrm>
            <a:off x="9985836" y="3960475"/>
            <a:ext cx="777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D9E452D-3404-87C1-64B3-C94862C200C3}"/>
              </a:ext>
            </a:extLst>
          </p:cNvPr>
          <p:cNvSpPr txBox="1"/>
          <p:nvPr/>
        </p:nvSpPr>
        <p:spPr>
          <a:xfrm>
            <a:off x="9995361" y="4912979"/>
            <a:ext cx="777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HR=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5.9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437551F-A064-886B-44E7-FF4FE5AF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09" y="256618"/>
            <a:ext cx="7772400" cy="8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93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Tema di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1427</Words>
  <Application>Microsoft Macintosh PowerPoint</Application>
  <PresentationFormat>Widescreen</PresentationFormat>
  <Paragraphs>250</Paragraphs>
  <Slides>29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 Fumagalli</dc:creator>
  <cp:lastModifiedBy>Stefano Fumagalli</cp:lastModifiedBy>
  <cp:revision>63</cp:revision>
  <dcterms:created xsi:type="dcterms:W3CDTF">2025-05-09T16:07:19Z</dcterms:created>
  <dcterms:modified xsi:type="dcterms:W3CDTF">2025-05-17T07:10:44Z</dcterms:modified>
</cp:coreProperties>
</file>